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8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wart, Portia" userId="21e27954-6239-496b-a0a9-caf661649e44" providerId="ADAL" clId="{DA2FD75C-F93A-40C4-9C95-A6CE5D5B6551}"/>
    <pc:docChg chg="delSld">
      <pc:chgData name="Stewart, Portia" userId="21e27954-6239-496b-a0a9-caf661649e44" providerId="ADAL" clId="{DA2FD75C-F93A-40C4-9C95-A6CE5D5B6551}" dt="2024-08-30T18:00:44.056" v="0" actId="2696"/>
      <pc:docMkLst>
        <pc:docMk/>
      </pc:docMkLst>
      <pc:sldChg chg="del">
        <pc:chgData name="Stewart, Portia" userId="21e27954-6239-496b-a0a9-caf661649e44" providerId="ADAL" clId="{DA2FD75C-F93A-40C4-9C95-A6CE5D5B6551}" dt="2024-08-30T18:00:44.056" v="0" actId="2696"/>
        <pc:sldMkLst>
          <pc:docMk/>
          <pc:sldMk cId="0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902870" y="2164572"/>
            <a:ext cx="2747010" cy="695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0B3D2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0B3D2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66674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78324" y="464629"/>
            <a:ext cx="5987351" cy="695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947182"/>
            <a:ext cx="7283450" cy="3633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0B3D29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8/30/2024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>
                <a:solidFill>
                  <a:srgbClr val="0B3D29"/>
                </a:solidFill>
              </a:rPr>
              <a:t>Project</a:t>
            </a:r>
            <a:r>
              <a:rPr spc="-180" dirty="0">
                <a:solidFill>
                  <a:srgbClr val="0B3D29"/>
                </a:solidFill>
              </a:rPr>
              <a:t> </a:t>
            </a:r>
            <a:r>
              <a:rPr spc="-20" dirty="0">
                <a:solidFill>
                  <a:srgbClr val="0B3D29"/>
                </a:solidFill>
              </a:rPr>
              <a:t>Title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02870" y="3537041"/>
            <a:ext cx="2154555" cy="610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95"/>
              </a:spcBef>
            </a:pPr>
            <a:r>
              <a:rPr sz="1600" dirty="0">
                <a:solidFill>
                  <a:srgbClr val="0B3D29"/>
                </a:solidFill>
                <a:latin typeface="Calibri"/>
                <a:cs typeface="Calibri"/>
              </a:rPr>
              <a:t>Name</a:t>
            </a:r>
            <a:r>
              <a:rPr sz="1600" spc="-4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0B3D29"/>
                </a:solidFill>
                <a:latin typeface="Calibri"/>
                <a:cs typeface="Calibri"/>
              </a:rPr>
              <a:t>of</a:t>
            </a:r>
            <a:r>
              <a:rPr sz="1600" spc="-4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0B3D29"/>
                </a:solidFill>
                <a:latin typeface="Calibri"/>
                <a:cs typeface="Calibri"/>
              </a:rPr>
              <a:t>Project </a:t>
            </a:r>
            <a:r>
              <a:rPr sz="1600" spc="-10" dirty="0">
                <a:solidFill>
                  <a:srgbClr val="0B3D29"/>
                </a:solidFill>
                <a:latin typeface="Calibri"/>
                <a:cs typeface="Calibri"/>
              </a:rPr>
              <a:t>Manager </a:t>
            </a:r>
            <a:r>
              <a:rPr sz="1600" spc="-20" dirty="0">
                <a:solidFill>
                  <a:srgbClr val="0B3D29"/>
                </a:solidFill>
                <a:latin typeface="Calibri"/>
                <a:cs typeface="Calibri"/>
              </a:rPr>
              <a:t>Date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14375">
              <a:lnSpc>
                <a:spcPct val="100000"/>
              </a:lnSpc>
              <a:spcBef>
                <a:spcPts val="90"/>
              </a:spcBef>
            </a:pPr>
            <a:r>
              <a:rPr spc="-20" dirty="0"/>
              <a:t>Presentation</a:t>
            </a:r>
            <a:r>
              <a:rPr spc="-150" dirty="0"/>
              <a:t> </a:t>
            </a:r>
            <a:r>
              <a:rPr spc="-10" dirty="0"/>
              <a:t>Details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47182"/>
            <a:ext cx="7718425" cy="3633470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25"/>
              </a:spcBef>
            </a:pP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This</a:t>
            </a:r>
            <a:r>
              <a:rPr sz="3200" spc="-10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B3D29"/>
                </a:solidFill>
                <a:latin typeface="Calibri"/>
                <a:cs typeface="Calibri"/>
              </a:rPr>
              <a:t>presentation</a:t>
            </a:r>
            <a:r>
              <a:rPr sz="3200" spc="-6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should</a:t>
            </a:r>
            <a:r>
              <a:rPr sz="3200" spc="-8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provide</a:t>
            </a:r>
            <a:r>
              <a:rPr sz="3200" spc="-4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an</a:t>
            </a:r>
            <a:r>
              <a:rPr sz="3200" spc="-10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update</a:t>
            </a:r>
            <a:r>
              <a:rPr sz="3200" spc="-8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0B3D29"/>
                </a:solidFill>
                <a:latin typeface="Calibri"/>
                <a:cs typeface="Calibri"/>
              </a:rPr>
              <a:t>on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the</a:t>
            </a:r>
            <a:r>
              <a:rPr sz="3200" spc="-3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B3D29"/>
                </a:solidFill>
                <a:latin typeface="Calibri"/>
                <a:cs typeface="Calibri"/>
              </a:rPr>
              <a:t>following: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25"/>
              </a:spcBef>
              <a:buClr>
                <a:srgbClr val="D0CB81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Scope</a:t>
            </a:r>
            <a:r>
              <a:rPr sz="3200" spc="-3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of</a:t>
            </a:r>
            <a:r>
              <a:rPr sz="3200" spc="-6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B3D29"/>
                </a:solidFill>
                <a:latin typeface="Calibri"/>
                <a:cs typeface="Calibri"/>
              </a:rPr>
              <a:t>Implementation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85"/>
              </a:spcBef>
              <a:buClr>
                <a:srgbClr val="D0CB81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Functional</a:t>
            </a:r>
            <a:r>
              <a:rPr sz="3200" spc="-10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B3D29"/>
                </a:solidFill>
                <a:latin typeface="Calibri"/>
                <a:cs typeface="Calibri"/>
              </a:rPr>
              <a:t>Testing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85"/>
              </a:spcBef>
              <a:buClr>
                <a:srgbClr val="D0CB81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User</a:t>
            </a:r>
            <a:r>
              <a:rPr sz="3200" spc="-12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Acceptance</a:t>
            </a:r>
            <a:r>
              <a:rPr sz="3200" spc="-8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B3D29"/>
                </a:solidFill>
                <a:latin typeface="Calibri"/>
                <a:cs typeface="Calibri"/>
              </a:rPr>
              <a:t>Testing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84"/>
              </a:spcBef>
              <a:buClr>
                <a:srgbClr val="D0CB81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Quality</a:t>
            </a:r>
            <a:r>
              <a:rPr sz="3200" spc="-6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/</a:t>
            </a:r>
            <a:r>
              <a:rPr sz="3200" spc="-6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Confidence</a:t>
            </a:r>
            <a:r>
              <a:rPr sz="3200" spc="-4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B3D29"/>
                </a:solidFill>
                <a:latin typeface="Calibri"/>
                <a:cs typeface="Calibri"/>
              </a:rPr>
              <a:t>Level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80"/>
              </a:spcBef>
              <a:buClr>
                <a:srgbClr val="D0CB81"/>
              </a:buClr>
              <a:buFont typeface="Arial"/>
              <a:buChar char="•"/>
              <a:tabLst>
                <a:tab pos="356870" algn="l"/>
              </a:tabLst>
            </a:pPr>
            <a:r>
              <a:rPr sz="3200" spc="-10" dirty="0">
                <a:solidFill>
                  <a:srgbClr val="0B3D29"/>
                </a:solidFill>
                <a:latin typeface="Calibri"/>
                <a:cs typeface="Calibri"/>
              </a:rPr>
              <a:t>Implementation</a:t>
            </a:r>
            <a:r>
              <a:rPr sz="3200" spc="-8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B3D29"/>
                </a:solidFill>
                <a:latin typeface="Calibri"/>
                <a:cs typeface="Calibri"/>
              </a:rPr>
              <a:t>Planning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37795">
              <a:lnSpc>
                <a:spcPct val="100000"/>
              </a:lnSpc>
              <a:spcBef>
                <a:spcPts val="90"/>
              </a:spcBef>
            </a:pPr>
            <a:r>
              <a:rPr dirty="0"/>
              <a:t>Scope</a:t>
            </a:r>
            <a:r>
              <a:rPr spc="-30" dirty="0"/>
              <a:t> </a:t>
            </a:r>
            <a:r>
              <a:rPr dirty="0"/>
              <a:t>of</a:t>
            </a:r>
            <a:r>
              <a:rPr spc="-95" dirty="0"/>
              <a:t> </a:t>
            </a:r>
            <a:r>
              <a:rPr spc="-10" dirty="0"/>
              <a:t>Implementation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897431"/>
            <a:ext cx="4570095" cy="119634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Specify</a:t>
            </a:r>
            <a:r>
              <a:rPr sz="3200" spc="-9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project</a:t>
            </a:r>
            <a:r>
              <a:rPr sz="3200" spc="-7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B3D29"/>
                </a:solidFill>
                <a:latin typeface="Calibri"/>
                <a:cs typeface="Calibri"/>
              </a:rPr>
              <a:t>goal(s)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Specify</a:t>
            </a:r>
            <a:r>
              <a:rPr sz="3200" spc="-9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project</a:t>
            </a:r>
            <a:r>
              <a:rPr sz="3200" spc="-7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B3D29"/>
                </a:solidFill>
                <a:latin typeface="Calibri"/>
                <a:cs typeface="Calibri"/>
              </a:rPr>
              <a:t>objectives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4758" y="464629"/>
            <a:ext cx="411861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Functional</a:t>
            </a:r>
            <a:r>
              <a:rPr spc="-145" dirty="0"/>
              <a:t> </a:t>
            </a:r>
            <a:r>
              <a:rPr spc="-45" dirty="0"/>
              <a:t>Testing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95951"/>
            <a:ext cx="7941945" cy="1000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90"/>
              </a:spcBef>
              <a:buClr>
                <a:srgbClr val="D0CB81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Specify</a:t>
            </a:r>
            <a:r>
              <a:rPr sz="3200" spc="-8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what</a:t>
            </a:r>
            <a:r>
              <a:rPr sz="3200" spc="-9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types</a:t>
            </a:r>
            <a:r>
              <a:rPr sz="3200" spc="-7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of</a:t>
            </a:r>
            <a:r>
              <a:rPr sz="3200" spc="-9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testing</a:t>
            </a:r>
            <a:r>
              <a:rPr sz="3200" spc="-7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performed</a:t>
            </a:r>
            <a:r>
              <a:rPr sz="3200" spc="-5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B3D29"/>
                </a:solidFill>
                <a:latin typeface="Calibri"/>
                <a:cs typeface="Calibri"/>
              </a:rPr>
              <a:t>(unit,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functional</a:t>
            </a:r>
            <a:r>
              <a:rPr sz="3200" spc="-7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and</a:t>
            </a:r>
            <a:r>
              <a:rPr sz="3200" spc="-8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0B3D29"/>
                </a:solidFill>
                <a:latin typeface="Calibri"/>
                <a:cs typeface="Calibri"/>
              </a:rPr>
              <a:t>system</a:t>
            </a:r>
            <a:r>
              <a:rPr sz="3200" spc="-10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B3D29"/>
                </a:solidFill>
                <a:latin typeface="Calibri"/>
                <a:cs typeface="Calibri"/>
              </a:rPr>
              <a:t>integration</a:t>
            </a:r>
            <a:r>
              <a:rPr sz="3200" spc="-7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B3D29"/>
                </a:solidFill>
                <a:latin typeface="Calibri"/>
                <a:cs typeface="Calibri"/>
              </a:rPr>
              <a:t>testing)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38760">
              <a:lnSpc>
                <a:spcPct val="100000"/>
              </a:lnSpc>
              <a:spcBef>
                <a:spcPts val="90"/>
              </a:spcBef>
            </a:pPr>
            <a:r>
              <a:rPr dirty="0"/>
              <a:t>User</a:t>
            </a:r>
            <a:r>
              <a:rPr spc="-200" dirty="0"/>
              <a:t> </a:t>
            </a:r>
            <a:r>
              <a:rPr dirty="0"/>
              <a:t>Acceptance</a:t>
            </a:r>
            <a:r>
              <a:rPr spc="-114" dirty="0"/>
              <a:t> </a:t>
            </a:r>
            <a:r>
              <a:rPr spc="-35" dirty="0"/>
              <a:t>Testing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95951"/>
            <a:ext cx="7897495" cy="26581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90"/>
              </a:spcBef>
              <a:buClr>
                <a:srgbClr val="D0CB81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Specify</a:t>
            </a:r>
            <a:r>
              <a:rPr sz="3200" spc="-7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the</a:t>
            </a:r>
            <a:r>
              <a:rPr sz="3200" spc="-8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details</a:t>
            </a:r>
            <a:r>
              <a:rPr sz="3200" spc="-7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of</a:t>
            </a:r>
            <a:r>
              <a:rPr sz="3200" spc="-7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User</a:t>
            </a:r>
            <a:r>
              <a:rPr sz="3200" spc="-7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Acceptance</a:t>
            </a:r>
            <a:r>
              <a:rPr sz="3200" spc="-2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0B3D29"/>
                </a:solidFill>
                <a:latin typeface="Calibri"/>
                <a:cs typeface="Calibri"/>
              </a:rPr>
              <a:t>Testing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Who</a:t>
            </a:r>
            <a:r>
              <a:rPr sz="3200" spc="-4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from</a:t>
            </a:r>
            <a:r>
              <a:rPr sz="3200" spc="-6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the</a:t>
            </a:r>
            <a:r>
              <a:rPr sz="3200" spc="-8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Business</a:t>
            </a:r>
            <a:r>
              <a:rPr sz="3200" spc="-3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B3D29"/>
                </a:solidFill>
                <a:latin typeface="Calibri"/>
                <a:cs typeface="Calibri"/>
              </a:rPr>
              <a:t>tested?</a:t>
            </a:r>
            <a:endParaRPr sz="3200">
              <a:latin typeface="Calibri"/>
              <a:cs typeface="Calibri"/>
            </a:endParaRPr>
          </a:p>
          <a:p>
            <a:pPr marL="356870" marR="579120" indent="-344805">
              <a:lnSpc>
                <a:spcPct val="100000"/>
              </a:lnSpc>
              <a:spcBef>
                <a:spcPts val="770"/>
              </a:spcBef>
              <a:buClr>
                <a:srgbClr val="D0CB81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How</a:t>
            </a:r>
            <a:r>
              <a:rPr sz="3200" spc="-7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many</a:t>
            </a:r>
            <a:r>
              <a:rPr sz="3200" spc="-9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test</a:t>
            </a:r>
            <a:r>
              <a:rPr sz="3200" spc="-10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cases</a:t>
            </a:r>
            <a:r>
              <a:rPr sz="3200" spc="-9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B3D29"/>
                </a:solidFill>
                <a:latin typeface="Calibri"/>
                <a:cs typeface="Calibri"/>
              </a:rPr>
              <a:t>executed,</a:t>
            </a:r>
            <a:r>
              <a:rPr sz="3200" spc="-9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how</a:t>
            </a:r>
            <a:r>
              <a:rPr sz="3200" spc="-7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0B3D29"/>
                </a:solidFill>
                <a:latin typeface="Calibri"/>
                <a:cs typeface="Calibri"/>
              </a:rPr>
              <a:t>many </a:t>
            </a:r>
            <a:r>
              <a:rPr sz="3200" spc="-10" dirty="0">
                <a:solidFill>
                  <a:srgbClr val="0B3D29"/>
                </a:solidFill>
                <a:latin typeface="Calibri"/>
                <a:cs typeface="Calibri"/>
              </a:rPr>
              <a:t>failed?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65"/>
              </a:spcBef>
              <a:buClr>
                <a:srgbClr val="D0CB81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Any</a:t>
            </a:r>
            <a:r>
              <a:rPr sz="3200" spc="-6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open</a:t>
            </a:r>
            <a:r>
              <a:rPr sz="3200" spc="-6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B3D29"/>
                </a:solidFill>
                <a:latin typeface="Calibri"/>
                <a:cs typeface="Calibri"/>
              </a:rPr>
              <a:t>issues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90"/>
              </a:spcBef>
            </a:pPr>
            <a:r>
              <a:rPr dirty="0"/>
              <a:t>Quality</a:t>
            </a:r>
            <a:r>
              <a:rPr spc="-80" dirty="0"/>
              <a:t> </a:t>
            </a:r>
            <a:r>
              <a:rPr dirty="0"/>
              <a:t>/</a:t>
            </a:r>
            <a:r>
              <a:rPr spc="-95" dirty="0"/>
              <a:t> </a:t>
            </a:r>
            <a:r>
              <a:rPr dirty="0"/>
              <a:t>Confidence</a:t>
            </a:r>
            <a:r>
              <a:rPr spc="-80" dirty="0"/>
              <a:t> </a:t>
            </a:r>
            <a:r>
              <a:rPr spc="-10" dirty="0"/>
              <a:t>Level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897196"/>
            <a:ext cx="7283450" cy="3222625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870"/>
              </a:spcBef>
              <a:buClr>
                <a:srgbClr val="D0CB81"/>
              </a:buClr>
              <a:buFont typeface="Arial"/>
              <a:buChar char="•"/>
              <a:tabLst>
                <a:tab pos="356870" algn="l"/>
                <a:tab pos="3454400" algn="l"/>
              </a:tabLst>
            </a:pP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Confidence</a:t>
            </a:r>
            <a:r>
              <a:rPr sz="3200" spc="-12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B3D29"/>
                </a:solidFill>
                <a:latin typeface="Calibri"/>
                <a:cs typeface="Calibri"/>
              </a:rPr>
              <a:t>Level: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	High,</a:t>
            </a:r>
            <a:r>
              <a:rPr sz="3200" spc="-6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Medium,</a:t>
            </a:r>
            <a:r>
              <a:rPr sz="3200" spc="-3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0B3D29"/>
                </a:solidFill>
                <a:latin typeface="Calibri"/>
                <a:cs typeface="Calibri"/>
              </a:rPr>
              <a:t>Low</a:t>
            </a:r>
            <a:endParaRPr sz="3200">
              <a:latin typeface="Calibri"/>
              <a:cs typeface="Calibri"/>
            </a:endParaRPr>
          </a:p>
          <a:p>
            <a:pPr marL="356870" marR="5080" indent="-344805">
              <a:lnSpc>
                <a:spcPct val="100000"/>
              </a:lnSpc>
              <a:spcBef>
                <a:spcPts val="765"/>
              </a:spcBef>
              <a:buClr>
                <a:srgbClr val="D0CB81"/>
              </a:buClr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If</a:t>
            </a:r>
            <a:r>
              <a:rPr sz="3200" spc="-6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there</a:t>
            </a:r>
            <a:r>
              <a:rPr sz="3200" spc="-5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are</a:t>
            </a:r>
            <a:r>
              <a:rPr sz="3200" spc="-5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any</a:t>
            </a:r>
            <a:r>
              <a:rPr sz="3200" spc="-7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open</a:t>
            </a:r>
            <a:r>
              <a:rPr sz="3200" spc="-2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issues,</a:t>
            </a:r>
            <a:r>
              <a:rPr sz="3200" spc="-5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are</a:t>
            </a:r>
            <a:r>
              <a:rPr sz="3200" spc="-5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there</a:t>
            </a:r>
            <a:r>
              <a:rPr sz="3200" spc="-5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0B3D29"/>
                </a:solidFill>
                <a:latin typeface="Calibri"/>
                <a:cs typeface="Calibri"/>
              </a:rPr>
              <a:t>any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high</a:t>
            </a:r>
            <a:r>
              <a:rPr sz="3200" spc="-4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B3D29"/>
                </a:solidFill>
                <a:latin typeface="Calibri"/>
                <a:cs typeface="Calibri"/>
              </a:rPr>
              <a:t>priority</a:t>
            </a:r>
            <a:r>
              <a:rPr sz="3200" spc="-45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B3D29"/>
                </a:solidFill>
                <a:latin typeface="Calibri"/>
                <a:cs typeface="Calibri"/>
              </a:rPr>
              <a:t>defects</a:t>
            </a:r>
            <a:endParaRPr sz="32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690"/>
              </a:spcBef>
              <a:buClr>
                <a:srgbClr val="D0CB81"/>
              </a:buClr>
              <a:buFont typeface="Arial"/>
              <a:buChar char="–"/>
              <a:tabLst>
                <a:tab pos="755650" algn="l"/>
              </a:tabLst>
            </a:pPr>
            <a:r>
              <a:rPr sz="2800" dirty="0">
                <a:solidFill>
                  <a:srgbClr val="0B3D29"/>
                </a:solidFill>
                <a:latin typeface="Calibri"/>
                <a:cs typeface="Calibri"/>
              </a:rPr>
              <a:t>Level</a:t>
            </a:r>
            <a:r>
              <a:rPr sz="2800" spc="-8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2800" spc="-50" dirty="0">
                <a:solidFill>
                  <a:srgbClr val="0B3D29"/>
                </a:solidFill>
                <a:latin typeface="Calibri"/>
                <a:cs typeface="Calibri"/>
              </a:rPr>
              <a:t>1</a:t>
            </a:r>
            <a:endParaRPr sz="28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670"/>
              </a:spcBef>
              <a:buClr>
                <a:srgbClr val="D0CB81"/>
              </a:buClr>
              <a:buFont typeface="Arial"/>
              <a:buChar char="–"/>
              <a:tabLst>
                <a:tab pos="755650" algn="l"/>
              </a:tabLst>
            </a:pPr>
            <a:r>
              <a:rPr sz="2800" dirty="0">
                <a:solidFill>
                  <a:srgbClr val="0B3D29"/>
                </a:solidFill>
                <a:latin typeface="Calibri"/>
                <a:cs typeface="Calibri"/>
              </a:rPr>
              <a:t>Level</a:t>
            </a:r>
            <a:r>
              <a:rPr sz="2800" spc="-8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2800" spc="-50" dirty="0">
                <a:solidFill>
                  <a:srgbClr val="0B3D29"/>
                </a:solidFill>
                <a:latin typeface="Calibri"/>
                <a:cs typeface="Calibri"/>
              </a:rPr>
              <a:t>2</a:t>
            </a:r>
            <a:endParaRPr sz="28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675"/>
              </a:spcBef>
              <a:buClr>
                <a:srgbClr val="D0CB81"/>
              </a:buClr>
              <a:buFont typeface="Arial"/>
              <a:buChar char="–"/>
              <a:tabLst>
                <a:tab pos="755650" algn="l"/>
              </a:tabLst>
            </a:pPr>
            <a:r>
              <a:rPr sz="2800" dirty="0">
                <a:solidFill>
                  <a:srgbClr val="0B3D29"/>
                </a:solidFill>
                <a:latin typeface="Calibri"/>
                <a:cs typeface="Calibri"/>
              </a:rPr>
              <a:t>Level</a:t>
            </a:r>
            <a:r>
              <a:rPr sz="2800" spc="-80" dirty="0">
                <a:solidFill>
                  <a:srgbClr val="0B3D29"/>
                </a:solidFill>
                <a:latin typeface="Calibri"/>
                <a:cs typeface="Calibri"/>
              </a:rPr>
              <a:t> </a:t>
            </a:r>
            <a:r>
              <a:rPr sz="2800" spc="-50" dirty="0">
                <a:solidFill>
                  <a:srgbClr val="0B3D29"/>
                </a:solidFill>
                <a:latin typeface="Calibri"/>
                <a:cs typeface="Calibri"/>
              </a:rPr>
              <a:t>3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097915">
              <a:lnSpc>
                <a:spcPct val="100000"/>
              </a:lnSpc>
              <a:spcBef>
                <a:spcPts val="90"/>
              </a:spcBef>
            </a:pPr>
            <a:r>
              <a:rPr spc="-35" dirty="0"/>
              <a:t>Go-</a:t>
            </a:r>
            <a:r>
              <a:rPr dirty="0"/>
              <a:t>Live</a:t>
            </a:r>
            <a:r>
              <a:rPr spc="-50" dirty="0"/>
              <a:t> </a:t>
            </a:r>
            <a:r>
              <a:rPr spc="-10" dirty="0"/>
              <a:t>Planning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25"/>
              </a:spcBef>
            </a:pPr>
            <a:r>
              <a:rPr dirty="0"/>
              <a:t>The</a:t>
            </a:r>
            <a:r>
              <a:rPr spc="-100" dirty="0"/>
              <a:t> </a:t>
            </a:r>
            <a:r>
              <a:rPr dirty="0"/>
              <a:t>following</a:t>
            </a:r>
            <a:r>
              <a:rPr spc="-90" dirty="0"/>
              <a:t> </a:t>
            </a:r>
            <a:r>
              <a:rPr dirty="0"/>
              <a:t>items</a:t>
            </a:r>
            <a:r>
              <a:rPr spc="-120" dirty="0"/>
              <a:t> </a:t>
            </a:r>
            <a:r>
              <a:rPr dirty="0"/>
              <a:t>have</a:t>
            </a:r>
            <a:r>
              <a:rPr spc="-95" dirty="0"/>
              <a:t> </a:t>
            </a:r>
            <a:r>
              <a:rPr dirty="0"/>
              <a:t>been</a:t>
            </a:r>
            <a:r>
              <a:rPr spc="-95" dirty="0"/>
              <a:t> </a:t>
            </a:r>
            <a:r>
              <a:rPr dirty="0"/>
              <a:t>developed</a:t>
            </a:r>
            <a:r>
              <a:rPr spc="-75" dirty="0"/>
              <a:t> </a:t>
            </a:r>
            <a:r>
              <a:rPr spc="-25" dirty="0"/>
              <a:t>in </a:t>
            </a:r>
            <a:r>
              <a:rPr spc="-10" dirty="0"/>
              <a:t>preparation</a:t>
            </a:r>
            <a:r>
              <a:rPr spc="-95" dirty="0"/>
              <a:t> </a:t>
            </a:r>
            <a:r>
              <a:rPr dirty="0"/>
              <a:t>for</a:t>
            </a:r>
            <a:r>
              <a:rPr spc="-114" dirty="0"/>
              <a:t> </a:t>
            </a:r>
            <a:r>
              <a:rPr spc="-10" dirty="0"/>
              <a:t>Implementation:</a:t>
            </a:r>
          </a:p>
          <a:p>
            <a:pPr marL="356870" indent="-344170">
              <a:lnSpc>
                <a:spcPct val="100000"/>
              </a:lnSpc>
              <a:spcBef>
                <a:spcPts val="325"/>
              </a:spcBef>
              <a:buClr>
                <a:srgbClr val="D0CB81"/>
              </a:buClr>
              <a:buFont typeface="Arial"/>
              <a:buChar char="•"/>
              <a:tabLst>
                <a:tab pos="356870" algn="l"/>
              </a:tabLst>
            </a:pPr>
            <a:r>
              <a:rPr spc="-20" dirty="0"/>
              <a:t>Go-</a:t>
            </a:r>
            <a:r>
              <a:rPr dirty="0"/>
              <a:t>Live</a:t>
            </a:r>
            <a:r>
              <a:rPr spc="-20" dirty="0"/>
              <a:t> Plan</a:t>
            </a:r>
          </a:p>
          <a:p>
            <a:pPr marL="356870" indent="-344170">
              <a:lnSpc>
                <a:spcPct val="100000"/>
              </a:lnSpc>
              <a:spcBef>
                <a:spcPts val="385"/>
              </a:spcBef>
              <a:buClr>
                <a:srgbClr val="D0CB81"/>
              </a:buClr>
              <a:buFont typeface="Arial"/>
              <a:buChar char="•"/>
              <a:tabLst>
                <a:tab pos="356870" algn="l"/>
              </a:tabLst>
            </a:pPr>
            <a:r>
              <a:rPr spc="-30" dirty="0"/>
              <a:t>Roll-</a:t>
            </a:r>
            <a:r>
              <a:rPr dirty="0"/>
              <a:t>Back</a:t>
            </a:r>
            <a:r>
              <a:rPr spc="-20" dirty="0"/>
              <a:t> Plan</a:t>
            </a:r>
          </a:p>
          <a:p>
            <a:pPr marL="356870" indent="-344170">
              <a:lnSpc>
                <a:spcPct val="100000"/>
              </a:lnSpc>
              <a:spcBef>
                <a:spcPts val="385"/>
              </a:spcBef>
              <a:buClr>
                <a:srgbClr val="D0CB81"/>
              </a:buClr>
              <a:buFont typeface="Arial"/>
              <a:buChar char="•"/>
              <a:tabLst>
                <a:tab pos="356870" algn="l"/>
              </a:tabLst>
            </a:pPr>
            <a:r>
              <a:rPr spc="-10" dirty="0"/>
              <a:t>Communication</a:t>
            </a:r>
            <a:r>
              <a:rPr spc="-60" dirty="0"/>
              <a:t> </a:t>
            </a:r>
            <a:r>
              <a:rPr spc="-20" dirty="0"/>
              <a:t>Plan</a:t>
            </a:r>
          </a:p>
          <a:p>
            <a:pPr marL="356870" indent="-344170">
              <a:lnSpc>
                <a:spcPct val="100000"/>
              </a:lnSpc>
              <a:spcBef>
                <a:spcPts val="384"/>
              </a:spcBef>
              <a:buClr>
                <a:srgbClr val="D0CB81"/>
              </a:buClr>
              <a:buFont typeface="Arial"/>
              <a:buChar char="•"/>
              <a:tabLst>
                <a:tab pos="356870" algn="l"/>
              </a:tabLst>
            </a:pPr>
            <a:r>
              <a:rPr spc="-10" dirty="0"/>
              <a:t>Operational</a:t>
            </a:r>
            <a:r>
              <a:rPr spc="-25" dirty="0"/>
              <a:t> </a:t>
            </a:r>
            <a:r>
              <a:rPr spc="-20" dirty="0"/>
              <a:t>Hand-</a:t>
            </a:r>
            <a:r>
              <a:rPr dirty="0"/>
              <a:t>Off</a:t>
            </a:r>
            <a:r>
              <a:rPr spc="-65" dirty="0"/>
              <a:t> </a:t>
            </a:r>
            <a:r>
              <a:rPr spc="-20" dirty="0"/>
              <a:t>Plan</a:t>
            </a:r>
          </a:p>
          <a:p>
            <a:pPr marL="356870" indent="-344170">
              <a:lnSpc>
                <a:spcPct val="100000"/>
              </a:lnSpc>
              <a:spcBef>
                <a:spcPts val="380"/>
              </a:spcBef>
              <a:buClr>
                <a:srgbClr val="D0CB81"/>
              </a:buClr>
              <a:buFont typeface="Arial"/>
              <a:buChar char="•"/>
              <a:tabLst>
                <a:tab pos="356870" algn="l"/>
              </a:tabLst>
            </a:pPr>
            <a:r>
              <a:rPr dirty="0"/>
              <a:t>Contact</a:t>
            </a:r>
            <a:r>
              <a:rPr spc="-150" dirty="0"/>
              <a:t> </a:t>
            </a:r>
            <a:r>
              <a:rPr spc="-20" dirty="0"/>
              <a:t>List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147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Project Title</vt:lpstr>
      <vt:lpstr>Presentation Details</vt:lpstr>
      <vt:lpstr>Scope of Implementation</vt:lpstr>
      <vt:lpstr>Functional Testing</vt:lpstr>
      <vt:lpstr>User Acceptance Testing</vt:lpstr>
      <vt:lpstr>Quality / Confidence Level</vt:lpstr>
      <vt:lpstr>Go-Live Planning</vt:lpstr>
    </vt:vector>
  </TitlesOfParts>
  <Company>Page Design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</dc:creator>
  <cp:lastModifiedBy>Stewart, Portia</cp:lastModifiedBy>
  <cp:revision>1</cp:revision>
  <dcterms:created xsi:type="dcterms:W3CDTF">2024-08-30T18:00:00Z</dcterms:created>
  <dcterms:modified xsi:type="dcterms:W3CDTF">2024-08-30T18:00:55Z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2019-06-26T00:00:00Z</vt:filetime>
  </property>
  <property fmtid="{D5CDD505-2E9C-101B-9397-08002B2CF9AE}" pid="3" name="Creator">
    <vt:lpwstr>Acrobat PDFMaker 17 for PowerPoint</vt:lpwstr>
  </property>
  <property fmtid="{D5CDD505-2E9C-101B-9397-08002B2CF9AE}" pid="4" name="LastSaved">
    <vt:filetime>2024-08-30T00:00:00Z</vt:filetime>
  </property>
  <property fmtid="{D5CDD505-2E9C-101B-9397-08002B2CF9AE}" pid="5" name="Producer">
    <vt:lpwstr>Adobe PDF Library 15.0</vt:lpwstr>
  </property>
</Properties>
</file>