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4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D29"/>
    <a:srgbClr val="E4E2B7"/>
    <a:srgbClr val="99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4131" y="1811069"/>
            <a:ext cx="5688497" cy="1470025"/>
          </a:xfrm>
        </p:spPr>
        <p:txBody>
          <a:bodyPr/>
          <a:lstStyle>
            <a:lvl1pPr algn="l"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4131" y="3566844"/>
            <a:ext cx="5688497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2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323" y="1811069"/>
            <a:ext cx="488252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8323" y="3566844"/>
            <a:ext cx="4882520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6A7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rgbClr val="0B3D29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B3D29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B3D29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B3D29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9257"/>
            <a:ext cx="4038600" cy="4086906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9257"/>
            <a:ext cx="4038600" cy="4086906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9176" y="666593"/>
            <a:ext cx="4567624" cy="4392488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054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0304"/>
            <a:ext cx="4040188" cy="3318782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05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0304"/>
            <a:ext cx="4041775" cy="3318782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B3D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B3D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98413" y="16907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6A7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6A7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171" y="666593"/>
            <a:ext cx="5871029" cy="4392488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7315"/>
            <a:ext cx="8229600" cy="386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B6A7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Project Title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4131" y="3566844"/>
            <a:ext cx="5688497" cy="1057910"/>
          </a:xfrm>
        </p:spPr>
        <p:txBody>
          <a:bodyPr/>
          <a:lstStyle/>
          <a:p>
            <a:r>
              <a:rPr lang="en-US" dirty="0" smtClean="0"/>
              <a:t>Kick-Off Presentation</a:t>
            </a:r>
          </a:p>
          <a:p>
            <a:r>
              <a:rPr lang="en-US" dirty="0" smtClean="0"/>
              <a:t>Name of Project Manager</a:t>
            </a:r>
          </a:p>
          <a:p>
            <a:r>
              <a:rPr lang="en-US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Success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executive sponsorship</a:t>
            </a:r>
            <a:endParaRPr lang="en-US" dirty="0"/>
          </a:p>
          <a:p>
            <a:r>
              <a:rPr lang="en-US" dirty="0" smtClean="0"/>
              <a:t>Adequate staffing</a:t>
            </a:r>
          </a:p>
          <a:p>
            <a:r>
              <a:rPr lang="en-US" dirty="0" smtClean="0"/>
              <a:t>Partnership, we are one team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403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315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15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Goals/Objectives</a:t>
            </a:r>
          </a:p>
          <a:p>
            <a:r>
              <a:rPr lang="en-US" dirty="0" smtClean="0"/>
              <a:t>Project Scope</a:t>
            </a:r>
          </a:p>
          <a:p>
            <a:r>
              <a:rPr lang="en-US" dirty="0" smtClean="0"/>
              <a:t>Project Team</a:t>
            </a:r>
          </a:p>
          <a:p>
            <a:r>
              <a:rPr lang="en-US" dirty="0" smtClean="0"/>
              <a:t>Team Roles and Responsibilities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Risks</a:t>
            </a:r>
            <a:endParaRPr lang="en-US" dirty="0" smtClean="0"/>
          </a:p>
          <a:p>
            <a:r>
              <a:rPr lang="en-US" dirty="0" smtClean="0"/>
              <a:t>High Level </a:t>
            </a:r>
            <a:r>
              <a:rPr lang="en-US" dirty="0" smtClean="0"/>
              <a:t>Timeline</a:t>
            </a:r>
          </a:p>
          <a:p>
            <a:r>
              <a:rPr lang="en-US" dirty="0" smtClean="0"/>
              <a:t>Key Success Factors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3823" y="285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87550"/>
            <a:ext cx="8229600" cy="3868738"/>
          </a:xfrm>
        </p:spPr>
        <p:txBody>
          <a:bodyPr/>
          <a:lstStyle/>
          <a:p>
            <a:r>
              <a:rPr lang="en-US" dirty="0" smtClean="0"/>
              <a:t>Specify project goals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3641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project scope</a:t>
            </a:r>
          </a:p>
          <a:p>
            <a:pPr lvl="1"/>
            <a:r>
              <a:rPr lang="en-US" dirty="0" smtClean="0"/>
              <a:t>Any vendor integration</a:t>
            </a:r>
          </a:p>
          <a:p>
            <a:pPr lvl="1"/>
            <a:r>
              <a:rPr lang="en-US" dirty="0" smtClean="0"/>
              <a:t>Any systems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Sponsor(s)</a:t>
            </a:r>
          </a:p>
          <a:p>
            <a:r>
              <a:rPr lang="en-US" dirty="0" smtClean="0"/>
              <a:t>Stakeholders</a:t>
            </a:r>
          </a:p>
          <a:p>
            <a:r>
              <a:rPr lang="en-US" dirty="0"/>
              <a:t>Team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Vendor(s)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Roles/Responsibilities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151523"/>
              </p:ext>
            </p:extLst>
          </p:nvPr>
        </p:nvGraphicFramePr>
        <p:xfrm>
          <a:off x="457200" y="198755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40879542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934322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Role 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2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5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724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 Expectations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65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 Risks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32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Initiation</a:t>
            </a:r>
          </a:p>
          <a:p>
            <a:pPr lvl="1"/>
            <a:r>
              <a:rPr lang="en-US" dirty="0" smtClean="0"/>
              <a:t>Target Date</a:t>
            </a:r>
            <a:endParaRPr lang="en-US" dirty="0"/>
          </a:p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Target Date</a:t>
            </a:r>
          </a:p>
          <a:p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Go-Live Date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54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Formal Template">
      <a:dk1>
        <a:srgbClr val="0B3D29"/>
      </a:dk1>
      <a:lt1>
        <a:sysClr val="window" lastClr="FFFFFF"/>
      </a:lt1>
      <a:dk2>
        <a:srgbClr val="05231A"/>
      </a:dk2>
      <a:lt2>
        <a:srgbClr val="E3E0B8"/>
      </a:lt2>
      <a:accent1>
        <a:srgbClr val="B6A771"/>
      </a:accent1>
      <a:accent2>
        <a:srgbClr val="D0CB81"/>
      </a:accent2>
      <a:accent3>
        <a:srgbClr val="147242"/>
      </a:accent3>
      <a:accent4>
        <a:srgbClr val="1C9B40"/>
      </a:accent4>
      <a:accent5>
        <a:srgbClr val="4DAE3D"/>
      </a:accent5>
      <a:accent6>
        <a:srgbClr val="E3E0B8"/>
      </a:accent6>
      <a:hlink>
        <a:srgbClr val="D0CB81"/>
      </a:hlink>
      <a:folHlink>
        <a:srgbClr val="B6A7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rmal Template">
    <a:dk1>
      <a:srgbClr val="0B3D29"/>
    </a:dk1>
    <a:lt1>
      <a:sysClr val="window" lastClr="FFFFFF"/>
    </a:lt1>
    <a:dk2>
      <a:srgbClr val="05231A"/>
    </a:dk2>
    <a:lt2>
      <a:srgbClr val="E3E0B8"/>
    </a:lt2>
    <a:accent1>
      <a:srgbClr val="B6A771"/>
    </a:accent1>
    <a:accent2>
      <a:srgbClr val="D0CB81"/>
    </a:accent2>
    <a:accent3>
      <a:srgbClr val="147242"/>
    </a:accent3>
    <a:accent4>
      <a:srgbClr val="1C9B40"/>
    </a:accent4>
    <a:accent5>
      <a:srgbClr val="4DAE3D"/>
    </a:accent5>
    <a:accent6>
      <a:srgbClr val="E3E0B8"/>
    </a:accent6>
    <a:hlink>
      <a:srgbClr val="D0CB81"/>
    </a:hlink>
    <a:folHlink>
      <a:srgbClr val="B6A771"/>
    </a:folHlink>
  </a:clrScheme>
</a:themeOverride>
</file>

<file path=ppt/theme/themeOverride2.xml><?xml version="1.0" encoding="utf-8"?>
<a:themeOverride xmlns:a="http://schemas.openxmlformats.org/drawingml/2006/main">
  <a:clrScheme name="Formal Template">
    <a:dk1>
      <a:srgbClr val="0B3D29"/>
    </a:dk1>
    <a:lt1>
      <a:sysClr val="window" lastClr="FFFFFF"/>
    </a:lt1>
    <a:dk2>
      <a:srgbClr val="05231A"/>
    </a:dk2>
    <a:lt2>
      <a:srgbClr val="E3E0B8"/>
    </a:lt2>
    <a:accent1>
      <a:srgbClr val="B6A771"/>
    </a:accent1>
    <a:accent2>
      <a:srgbClr val="D0CB81"/>
    </a:accent2>
    <a:accent3>
      <a:srgbClr val="147242"/>
    </a:accent3>
    <a:accent4>
      <a:srgbClr val="1C9B40"/>
    </a:accent4>
    <a:accent5>
      <a:srgbClr val="4DAE3D"/>
    </a:accent5>
    <a:accent6>
      <a:srgbClr val="E3E0B8"/>
    </a:accent6>
    <a:hlink>
      <a:srgbClr val="D0CB81"/>
    </a:hlink>
    <a:folHlink>
      <a:srgbClr val="B6A771"/>
    </a:folHlink>
  </a:clrScheme>
</a:themeOverride>
</file>

<file path=ppt/theme/themeOverride3.xml><?xml version="1.0" encoding="utf-8"?>
<a:themeOverride xmlns:a="http://schemas.openxmlformats.org/drawingml/2006/main">
  <a:clrScheme name="Formal Template">
    <a:dk1>
      <a:srgbClr val="0B3D29"/>
    </a:dk1>
    <a:lt1>
      <a:sysClr val="window" lastClr="FFFFFF"/>
    </a:lt1>
    <a:dk2>
      <a:srgbClr val="05231A"/>
    </a:dk2>
    <a:lt2>
      <a:srgbClr val="E3E0B8"/>
    </a:lt2>
    <a:accent1>
      <a:srgbClr val="B6A771"/>
    </a:accent1>
    <a:accent2>
      <a:srgbClr val="D0CB81"/>
    </a:accent2>
    <a:accent3>
      <a:srgbClr val="147242"/>
    </a:accent3>
    <a:accent4>
      <a:srgbClr val="1C9B40"/>
    </a:accent4>
    <a:accent5>
      <a:srgbClr val="4DAE3D"/>
    </a:accent5>
    <a:accent6>
      <a:srgbClr val="E3E0B8"/>
    </a:accent6>
    <a:hlink>
      <a:srgbClr val="D0CB81"/>
    </a:hlink>
    <a:folHlink>
      <a:srgbClr val="B6A77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95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Project Title </vt:lpstr>
      <vt:lpstr>Agenda</vt:lpstr>
      <vt:lpstr>Project Goals</vt:lpstr>
      <vt:lpstr>Project Scope</vt:lpstr>
      <vt:lpstr>Project Team</vt:lpstr>
      <vt:lpstr>Roles/Responsibilities</vt:lpstr>
      <vt:lpstr>Expectations</vt:lpstr>
      <vt:lpstr>Risk</vt:lpstr>
      <vt:lpstr>High Level Timeline</vt:lpstr>
      <vt:lpstr>Key Success Factors</vt:lpstr>
      <vt:lpstr>Next Steps</vt:lpstr>
      <vt:lpstr>Questions</vt:lpstr>
    </vt:vector>
  </TitlesOfParts>
  <Company>Page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Johri, Bao</cp:lastModifiedBy>
  <cp:revision>56</cp:revision>
  <dcterms:created xsi:type="dcterms:W3CDTF">2015-02-11T18:15:53Z</dcterms:created>
  <dcterms:modified xsi:type="dcterms:W3CDTF">2018-06-04T17:37:16Z</dcterms:modified>
</cp:coreProperties>
</file>