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8" r:id="rId4"/>
  </p:sldMasterIdLst>
  <p:notesMasterIdLst>
    <p:notesMasterId r:id="rId57"/>
  </p:notesMasterIdLst>
  <p:handoutMasterIdLst>
    <p:handoutMasterId r:id="rId58"/>
  </p:handoutMasterIdLst>
  <p:sldIdLst>
    <p:sldId id="278" r:id="rId5"/>
    <p:sldId id="279" r:id="rId6"/>
    <p:sldId id="336" r:id="rId7"/>
    <p:sldId id="348" r:id="rId8"/>
    <p:sldId id="335" r:id="rId9"/>
    <p:sldId id="295" r:id="rId10"/>
    <p:sldId id="342" r:id="rId11"/>
    <p:sldId id="339" r:id="rId12"/>
    <p:sldId id="296" r:id="rId13"/>
    <p:sldId id="347" r:id="rId14"/>
    <p:sldId id="300" r:id="rId15"/>
    <p:sldId id="343" r:id="rId16"/>
    <p:sldId id="280" r:id="rId17"/>
    <p:sldId id="282" r:id="rId18"/>
    <p:sldId id="284" r:id="rId19"/>
    <p:sldId id="270" r:id="rId20"/>
    <p:sldId id="283" r:id="rId21"/>
    <p:sldId id="288" r:id="rId22"/>
    <p:sldId id="301" r:id="rId23"/>
    <p:sldId id="302" r:id="rId24"/>
    <p:sldId id="333" r:id="rId25"/>
    <p:sldId id="304" r:id="rId26"/>
    <p:sldId id="305" r:id="rId27"/>
    <p:sldId id="306" r:id="rId28"/>
    <p:sldId id="307" r:id="rId29"/>
    <p:sldId id="350" r:id="rId30"/>
    <p:sldId id="308" r:id="rId31"/>
    <p:sldId id="337" r:id="rId32"/>
    <p:sldId id="349" r:id="rId33"/>
    <p:sldId id="310" r:id="rId34"/>
    <p:sldId id="311" r:id="rId35"/>
    <p:sldId id="341" r:id="rId36"/>
    <p:sldId id="312" r:id="rId37"/>
    <p:sldId id="313" r:id="rId38"/>
    <p:sldId id="314" r:id="rId39"/>
    <p:sldId id="315" r:id="rId40"/>
    <p:sldId id="316" r:id="rId41"/>
    <p:sldId id="317" r:id="rId42"/>
    <p:sldId id="320" r:id="rId43"/>
    <p:sldId id="321" r:id="rId44"/>
    <p:sldId id="322" r:id="rId45"/>
    <p:sldId id="334" r:id="rId46"/>
    <p:sldId id="323" r:id="rId47"/>
    <p:sldId id="324" r:id="rId48"/>
    <p:sldId id="325" r:id="rId49"/>
    <p:sldId id="326" r:id="rId50"/>
    <p:sldId id="327" r:id="rId51"/>
    <p:sldId id="331" r:id="rId52"/>
    <p:sldId id="330" r:id="rId53"/>
    <p:sldId id="345" r:id="rId54"/>
    <p:sldId id="344" r:id="rId55"/>
    <p:sldId id="346" r:id="rId5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7F527-3DE2-4111-B793-B768D3CC679F}" v="48" dt="2021-08-24T15:58:06.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arah E" userId="S::sarah.david@csus.edu::d1179ab1-4e2c-4460-8373-8abf1356de91" providerId="AD" clId="Web-{E35422AC-5D28-40A6-B2E0-7F2ECAE7055E}"/>
    <pc:docChg chg="modSld">
      <pc:chgData name="David, Sarah E" userId="S::sarah.david@csus.edu::d1179ab1-4e2c-4460-8373-8abf1356de91" providerId="AD" clId="Web-{E35422AC-5D28-40A6-B2E0-7F2ECAE7055E}" dt="2021-08-19T20:42:30.175" v="0"/>
      <pc:docMkLst>
        <pc:docMk/>
      </pc:docMkLst>
      <pc:sldChg chg="delSp">
        <pc:chgData name="David, Sarah E" userId="S::sarah.david@csus.edu::d1179ab1-4e2c-4460-8373-8abf1356de91" providerId="AD" clId="Web-{E35422AC-5D28-40A6-B2E0-7F2ECAE7055E}" dt="2021-08-19T20:42:30.175" v="0"/>
        <pc:sldMkLst>
          <pc:docMk/>
          <pc:sldMk cId="2017756815" sldId="307"/>
        </pc:sldMkLst>
        <pc:picChg chg="del">
          <ac:chgData name="David, Sarah E" userId="S::sarah.david@csus.edu::d1179ab1-4e2c-4460-8373-8abf1356de91" providerId="AD" clId="Web-{E35422AC-5D28-40A6-B2E0-7F2ECAE7055E}" dt="2021-08-19T20:42:30.175" v="0"/>
          <ac:picMkLst>
            <pc:docMk/>
            <pc:sldMk cId="2017756815" sldId="307"/>
            <ac:picMk id="6" creationId="{00000000-0000-0000-0000-000000000000}"/>
          </ac:picMkLst>
        </pc:picChg>
      </pc:sldChg>
    </pc:docChg>
  </pc:docChgLst>
  <pc:docChgLst>
    <pc:chgData name="Nahal, Invir S" userId="035d1f0b-5632-44a4-8fb5-f1f30158b5df" providerId="ADAL" clId="{B6C7D64F-788C-4DB3-85B6-73C5FFFC56A2}"/>
    <pc:docChg chg="custSel modSld">
      <pc:chgData name="Nahal, Invir S" userId="035d1f0b-5632-44a4-8fb5-f1f30158b5df" providerId="ADAL" clId="{B6C7D64F-788C-4DB3-85B6-73C5FFFC56A2}" dt="2021-08-20T20:33:52.470" v="26" actId="1076"/>
      <pc:docMkLst>
        <pc:docMk/>
      </pc:docMkLst>
      <pc:sldChg chg="addSp delSp modSp">
        <pc:chgData name="Nahal, Invir S" userId="035d1f0b-5632-44a4-8fb5-f1f30158b5df" providerId="ADAL" clId="{B6C7D64F-788C-4DB3-85B6-73C5FFFC56A2}" dt="2021-08-20T20:32:32.609" v="18" actId="166"/>
        <pc:sldMkLst>
          <pc:docMk/>
          <pc:sldMk cId="1490649367" sldId="301"/>
        </pc:sldMkLst>
        <pc:picChg chg="del">
          <ac:chgData name="Nahal, Invir S" userId="035d1f0b-5632-44a4-8fb5-f1f30158b5df" providerId="ADAL" clId="{B6C7D64F-788C-4DB3-85B6-73C5FFFC56A2}" dt="2021-08-20T20:32:09.745" v="10" actId="478"/>
          <ac:picMkLst>
            <pc:docMk/>
            <pc:sldMk cId="1490649367" sldId="301"/>
            <ac:picMk id="4" creationId="{00000000-0000-0000-0000-000000000000}"/>
          </ac:picMkLst>
        </pc:picChg>
        <pc:picChg chg="mod">
          <ac:chgData name="Nahal, Invir S" userId="035d1f0b-5632-44a4-8fb5-f1f30158b5df" providerId="ADAL" clId="{B6C7D64F-788C-4DB3-85B6-73C5FFFC56A2}" dt="2021-08-20T20:32:17.589" v="12" actId="1076"/>
          <ac:picMkLst>
            <pc:docMk/>
            <pc:sldMk cId="1490649367" sldId="301"/>
            <ac:picMk id="5" creationId="{00000000-0000-0000-0000-000000000000}"/>
          </ac:picMkLst>
        </pc:picChg>
        <pc:picChg chg="add mod">
          <ac:chgData name="Nahal, Invir S" userId="035d1f0b-5632-44a4-8fb5-f1f30158b5df" providerId="ADAL" clId="{B6C7D64F-788C-4DB3-85B6-73C5FFFC56A2}" dt="2021-08-20T20:32:27.825" v="16" actId="1076"/>
          <ac:picMkLst>
            <pc:docMk/>
            <pc:sldMk cId="1490649367" sldId="301"/>
            <ac:picMk id="13" creationId="{1072CA04-1A90-4E0C-A99E-C2256B5A43CF}"/>
          </ac:picMkLst>
        </pc:picChg>
        <pc:cxnChg chg="mod">
          <ac:chgData name="Nahal, Invir S" userId="035d1f0b-5632-44a4-8fb5-f1f30158b5df" providerId="ADAL" clId="{B6C7D64F-788C-4DB3-85B6-73C5FFFC56A2}" dt="2021-08-20T20:32:21.751" v="13" actId="1076"/>
          <ac:cxnSpMkLst>
            <pc:docMk/>
            <pc:sldMk cId="1490649367" sldId="301"/>
            <ac:cxnSpMk id="7" creationId="{00000000-0000-0000-0000-000000000000}"/>
          </ac:cxnSpMkLst>
        </pc:cxnChg>
        <pc:cxnChg chg="mod ord">
          <ac:chgData name="Nahal, Invir S" userId="035d1f0b-5632-44a4-8fb5-f1f30158b5df" providerId="ADAL" clId="{B6C7D64F-788C-4DB3-85B6-73C5FFFC56A2}" dt="2021-08-20T20:32:32.609" v="18" actId="166"/>
          <ac:cxnSpMkLst>
            <pc:docMk/>
            <pc:sldMk cId="1490649367" sldId="301"/>
            <ac:cxnSpMk id="32" creationId="{00000000-0000-0000-0000-000000000000}"/>
          </ac:cxnSpMkLst>
        </pc:cxnChg>
      </pc:sldChg>
      <pc:sldChg chg="addSp delSp modSp">
        <pc:chgData name="Nahal, Invir S" userId="035d1f0b-5632-44a4-8fb5-f1f30158b5df" providerId="ADAL" clId="{B6C7D64F-788C-4DB3-85B6-73C5FFFC56A2}" dt="2021-08-20T20:33:52.470" v="26" actId="1076"/>
        <pc:sldMkLst>
          <pc:docMk/>
          <pc:sldMk cId="3095295187" sldId="304"/>
        </pc:sldMkLst>
        <pc:spChg chg="del mod">
          <ac:chgData name="Nahal, Invir S" userId="035d1f0b-5632-44a4-8fb5-f1f30158b5df" providerId="ADAL" clId="{B6C7D64F-788C-4DB3-85B6-73C5FFFC56A2}" dt="2021-08-20T20:33:30.431" v="22" actId="478"/>
          <ac:spMkLst>
            <pc:docMk/>
            <pc:sldMk cId="3095295187" sldId="304"/>
            <ac:spMk id="3" creationId="{00000000-0000-0000-0000-000000000000}"/>
          </ac:spMkLst>
        </pc:spChg>
        <pc:spChg chg="add del mod">
          <ac:chgData name="Nahal, Invir S" userId="035d1f0b-5632-44a4-8fb5-f1f30158b5df" providerId="ADAL" clId="{B6C7D64F-788C-4DB3-85B6-73C5FFFC56A2}" dt="2021-08-20T20:33:32.040" v="23" actId="478"/>
          <ac:spMkLst>
            <pc:docMk/>
            <pc:sldMk cId="3095295187" sldId="304"/>
            <ac:spMk id="5" creationId="{4FD6CFF4-C588-4E1F-99D6-6DEBC404B6F6}"/>
          </ac:spMkLst>
        </pc:spChg>
        <pc:spChg chg="add">
          <ac:chgData name="Nahal, Invir S" userId="035d1f0b-5632-44a4-8fb5-f1f30158b5df" providerId="ADAL" clId="{B6C7D64F-788C-4DB3-85B6-73C5FFFC56A2}" dt="2021-08-20T20:33:39.008" v="24"/>
          <ac:spMkLst>
            <pc:docMk/>
            <pc:sldMk cId="3095295187" sldId="304"/>
            <ac:spMk id="13" creationId="{958F654E-2900-4B6A-877C-E402DF2CDD9C}"/>
          </ac:spMkLst>
        </pc:spChg>
        <pc:picChg chg="del">
          <ac:chgData name="Nahal, Invir S" userId="035d1f0b-5632-44a4-8fb5-f1f30158b5df" providerId="ADAL" clId="{B6C7D64F-788C-4DB3-85B6-73C5FFFC56A2}" dt="2021-08-20T20:33:27.771" v="20" actId="478"/>
          <ac:picMkLst>
            <pc:docMk/>
            <pc:sldMk cId="3095295187" sldId="304"/>
            <ac:picMk id="7" creationId="{00000000-0000-0000-0000-000000000000}"/>
          </ac:picMkLst>
        </pc:picChg>
        <pc:picChg chg="del">
          <ac:chgData name="Nahal, Invir S" userId="035d1f0b-5632-44a4-8fb5-f1f30158b5df" providerId="ADAL" clId="{B6C7D64F-788C-4DB3-85B6-73C5FFFC56A2}" dt="2021-08-20T20:33:26.137" v="19" actId="478"/>
          <ac:picMkLst>
            <pc:docMk/>
            <pc:sldMk cId="3095295187" sldId="304"/>
            <ac:picMk id="11" creationId="{00000000-0000-0000-0000-000000000000}"/>
          </ac:picMkLst>
        </pc:picChg>
        <pc:picChg chg="add mod">
          <ac:chgData name="Nahal, Invir S" userId="035d1f0b-5632-44a4-8fb5-f1f30158b5df" providerId="ADAL" clId="{B6C7D64F-788C-4DB3-85B6-73C5FFFC56A2}" dt="2021-08-20T20:33:52.470" v="26" actId="1076"/>
          <ac:picMkLst>
            <pc:docMk/>
            <pc:sldMk cId="3095295187" sldId="304"/>
            <ac:picMk id="14" creationId="{E8AAA6A0-4453-4CA3-A1D5-4A8D4A6198FF}"/>
          </ac:picMkLst>
        </pc:picChg>
      </pc:sldChg>
      <pc:sldChg chg="addSp delSp modSp">
        <pc:chgData name="Nahal, Invir S" userId="035d1f0b-5632-44a4-8fb5-f1f30158b5df" providerId="ADAL" clId="{B6C7D64F-788C-4DB3-85B6-73C5FFFC56A2}" dt="2021-08-20T20:27:19.206" v="8"/>
        <pc:sldMkLst>
          <pc:docMk/>
          <pc:sldMk cId="3051174685" sldId="330"/>
        </pc:sldMkLst>
        <pc:spChg chg="del">
          <ac:chgData name="Nahal, Invir S" userId="035d1f0b-5632-44a4-8fb5-f1f30158b5df" providerId="ADAL" clId="{B6C7D64F-788C-4DB3-85B6-73C5FFFC56A2}" dt="2021-08-20T20:27:09.746" v="5" actId="478"/>
          <ac:spMkLst>
            <pc:docMk/>
            <pc:sldMk cId="3051174685" sldId="330"/>
            <ac:spMk id="3" creationId="{00000000-0000-0000-0000-000000000000}"/>
          </ac:spMkLst>
        </pc:spChg>
        <pc:spChg chg="add del mod">
          <ac:chgData name="Nahal, Invir S" userId="035d1f0b-5632-44a4-8fb5-f1f30158b5df" providerId="ADAL" clId="{B6C7D64F-788C-4DB3-85B6-73C5FFFC56A2}" dt="2021-08-20T20:27:11.025" v="6" actId="478"/>
          <ac:spMkLst>
            <pc:docMk/>
            <pc:sldMk cId="3051174685" sldId="330"/>
            <ac:spMk id="5" creationId="{C0591CA3-A8A8-4D3E-8365-03CFBC82C5AE}"/>
          </ac:spMkLst>
        </pc:spChg>
        <pc:spChg chg="add">
          <ac:chgData name="Nahal, Invir S" userId="035d1f0b-5632-44a4-8fb5-f1f30158b5df" providerId="ADAL" clId="{B6C7D64F-788C-4DB3-85B6-73C5FFFC56A2}" dt="2021-08-20T20:27:15.671" v="7"/>
          <ac:spMkLst>
            <pc:docMk/>
            <pc:sldMk cId="3051174685" sldId="330"/>
            <ac:spMk id="11" creationId="{2172AA36-3B7C-463B-ACB3-305F04567D1E}"/>
          </ac:spMkLst>
        </pc:spChg>
        <pc:picChg chg="add">
          <ac:chgData name="Nahal, Invir S" userId="035d1f0b-5632-44a4-8fb5-f1f30158b5df" providerId="ADAL" clId="{B6C7D64F-788C-4DB3-85B6-73C5FFFC56A2}" dt="2021-08-20T20:27:19.206" v="8"/>
          <ac:picMkLst>
            <pc:docMk/>
            <pc:sldMk cId="3051174685" sldId="330"/>
            <ac:picMk id="12" creationId="{8C71029E-4B47-476F-826B-A8B752DC8ECA}"/>
          </ac:picMkLst>
        </pc:picChg>
        <pc:picChg chg="del">
          <ac:chgData name="Nahal, Invir S" userId="035d1f0b-5632-44a4-8fb5-f1f30158b5df" providerId="ADAL" clId="{B6C7D64F-788C-4DB3-85B6-73C5FFFC56A2}" dt="2021-08-20T20:26:55.703" v="4" actId="478"/>
          <ac:picMkLst>
            <pc:docMk/>
            <pc:sldMk cId="3051174685" sldId="330"/>
            <ac:picMk id="1028" creationId="{00000000-0000-0000-0000-000000000000}"/>
          </ac:picMkLst>
        </pc:picChg>
      </pc:sldChg>
      <pc:sldChg chg="addSp delSp modSp">
        <pc:chgData name="Nahal, Invir S" userId="035d1f0b-5632-44a4-8fb5-f1f30158b5df" providerId="ADAL" clId="{B6C7D64F-788C-4DB3-85B6-73C5FFFC56A2}" dt="2021-08-20T20:26:26.394" v="3"/>
        <pc:sldMkLst>
          <pc:docMk/>
          <pc:sldMk cId="4244424034" sldId="346"/>
        </pc:sldMkLst>
        <pc:spChg chg="mod">
          <ac:chgData name="Nahal, Invir S" userId="035d1f0b-5632-44a4-8fb5-f1f30158b5df" providerId="ADAL" clId="{B6C7D64F-788C-4DB3-85B6-73C5FFFC56A2}" dt="2021-08-20T20:26:26.394" v="3"/>
          <ac:spMkLst>
            <pc:docMk/>
            <pc:sldMk cId="4244424034" sldId="346"/>
            <ac:spMk id="2" creationId="{00000000-0000-0000-0000-000000000000}"/>
          </ac:spMkLst>
        </pc:spChg>
        <pc:spChg chg="del">
          <ac:chgData name="Nahal, Invir S" userId="035d1f0b-5632-44a4-8fb5-f1f30158b5df" providerId="ADAL" clId="{B6C7D64F-788C-4DB3-85B6-73C5FFFC56A2}" dt="2021-08-20T20:26:15.640" v="1" actId="478"/>
          <ac:spMkLst>
            <pc:docMk/>
            <pc:sldMk cId="4244424034" sldId="346"/>
            <ac:spMk id="3" creationId="{00000000-0000-0000-0000-000000000000}"/>
          </ac:spMkLst>
        </pc:spChg>
        <pc:spChg chg="add del mod">
          <ac:chgData name="Nahal, Invir S" userId="035d1f0b-5632-44a4-8fb5-f1f30158b5df" providerId="ADAL" clId="{B6C7D64F-788C-4DB3-85B6-73C5FFFC56A2}" dt="2021-08-20T20:26:17.777" v="2" actId="478"/>
          <ac:spMkLst>
            <pc:docMk/>
            <pc:sldMk cId="4244424034" sldId="346"/>
            <ac:spMk id="5" creationId="{EBF2D13F-5102-4C85-B1B1-76D1C0F69F35}"/>
          </ac:spMkLst>
        </pc:spChg>
        <pc:spChg chg="add">
          <ac:chgData name="Nahal, Invir S" userId="035d1f0b-5632-44a4-8fb5-f1f30158b5df" providerId="ADAL" clId="{B6C7D64F-788C-4DB3-85B6-73C5FFFC56A2}" dt="2021-08-20T20:26:10.783" v="0"/>
          <ac:spMkLst>
            <pc:docMk/>
            <pc:sldMk cId="4244424034" sldId="346"/>
            <ac:spMk id="10" creationId="{F3306BC3-C0CF-44F5-A46F-EFC12FB7E04C}"/>
          </ac:spMkLst>
        </pc:spChg>
      </pc:sldChg>
    </pc:docChg>
  </pc:docChgLst>
  <pc:docChgLst>
    <pc:chgData name="David, Sarah E" userId="S::sarah.david@csus.edu::d1179ab1-4e2c-4460-8373-8abf1356de91" providerId="AD" clId="Web-{8167F527-3DE2-4111-B793-B768D3CC679F}"/>
    <pc:docChg chg="modSld">
      <pc:chgData name="David, Sarah E" userId="S::sarah.david@csus.edu::d1179ab1-4e2c-4460-8373-8abf1356de91" providerId="AD" clId="Web-{8167F527-3DE2-4111-B793-B768D3CC679F}" dt="2021-08-24T15:58:06.126" v="23" actId="20577"/>
      <pc:docMkLst>
        <pc:docMk/>
      </pc:docMkLst>
      <pc:sldChg chg="modSp">
        <pc:chgData name="David, Sarah E" userId="S::sarah.david@csus.edu::d1179ab1-4e2c-4460-8373-8abf1356de91" providerId="AD" clId="Web-{8167F527-3DE2-4111-B793-B768D3CC679F}" dt="2021-08-24T15:58:06.126" v="23" actId="20577"/>
        <pc:sldMkLst>
          <pc:docMk/>
          <pc:sldMk cId="908303970" sldId="349"/>
        </pc:sldMkLst>
        <pc:spChg chg="mod">
          <ac:chgData name="David, Sarah E" userId="S::sarah.david@csus.edu::d1179ab1-4e2c-4460-8373-8abf1356de91" providerId="AD" clId="Web-{8167F527-3DE2-4111-B793-B768D3CC679F}" dt="2021-08-24T15:58:06.126" v="23" actId="20577"/>
          <ac:spMkLst>
            <pc:docMk/>
            <pc:sldMk cId="908303970" sldId="34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935CA-9D95-4226-9129-2013249B95B5}"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6C27536E-4C28-46D4-93A4-658CEC5E330B}">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Step 1:</a:t>
          </a:r>
        </a:p>
      </dgm:t>
    </dgm:pt>
    <dgm:pt modelId="{C40F426A-9742-4C36-B310-174337706340}" type="parTrans" cxnId="{6A630E29-2961-4A15-B4AC-743362640724}">
      <dgm:prSet/>
      <dgm:spPr/>
      <dgm:t>
        <a:bodyPr/>
        <a:lstStyle/>
        <a:p>
          <a:endParaRPr lang="en-US"/>
        </a:p>
      </dgm:t>
    </dgm:pt>
    <dgm:pt modelId="{5D86A40F-F035-4959-84F6-E126628F5137}" type="sibTrans" cxnId="{6A630E29-2961-4A15-B4AC-743362640724}">
      <dgm:prSet/>
      <dgm:spPr/>
      <dgm:t>
        <a:bodyPr/>
        <a:lstStyle/>
        <a:p>
          <a:endParaRPr lang="en-US"/>
        </a:p>
      </dgm:t>
    </dgm:pt>
    <dgm:pt modelId="{141110E8-FECB-4C68-BED5-FBCCD39F10A5}">
      <dgm:prSet phldrT="[Text]"/>
      <dgm:spPr/>
      <dgm:t>
        <a:bodyPr/>
        <a:lstStyle/>
        <a:p>
          <a:r>
            <a:rPr lang="en-US" dirty="0"/>
            <a:t>Complete Travel Request. Once approved….</a:t>
          </a:r>
        </a:p>
      </dgm:t>
    </dgm:pt>
    <dgm:pt modelId="{DEC30576-2CCF-439D-BD7F-14063B589DCE}" type="parTrans" cxnId="{182CBFEA-5587-45FE-B960-0FE5181F1FA4}">
      <dgm:prSet/>
      <dgm:spPr/>
      <dgm:t>
        <a:bodyPr/>
        <a:lstStyle/>
        <a:p>
          <a:endParaRPr lang="en-US"/>
        </a:p>
      </dgm:t>
    </dgm:pt>
    <dgm:pt modelId="{50CCD094-69D5-4AC4-92F1-739764CBA3D3}" type="sibTrans" cxnId="{182CBFEA-5587-45FE-B960-0FE5181F1FA4}">
      <dgm:prSet/>
      <dgm:spPr/>
      <dgm:t>
        <a:bodyPr/>
        <a:lstStyle/>
        <a:p>
          <a:endParaRPr lang="en-US"/>
        </a:p>
      </dgm:t>
    </dgm:pt>
    <dgm:pt modelId="{54472856-19F4-40B6-B69A-4F85D7AFB89D}">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Step 2:</a:t>
          </a:r>
        </a:p>
      </dgm:t>
    </dgm:pt>
    <dgm:pt modelId="{3B447CB5-ED25-4D59-93AA-FAC5C8D278C7}" type="parTrans" cxnId="{634F6794-6FD6-4202-9FDD-D5813ED20FF6}">
      <dgm:prSet/>
      <dgm:spPr/>
      <dgm:t>
        <a:bodyPr/>
        <a:lstStyle/>
        <a:p>
          <a:endParaRPr lang="en-US"/>
        </a:p>
      </dgm:t>
    </dgm:pt>
    <dgm:pt modelId="{B3A606E0-9EC7-46F3-AAF4-5EBE57F64E66}" type="sibTrans" cxnId="{634F6794-6FD6-4202-9FDD-D5813ED20FF6}">
      <dgm:prSet/>
      <dgm:spPr/>
      <dgm:t>
        <a:bodyPr/>
        <a:lstStyle/>
        <a:p>
          <a:endParaRPr lang="en-US"/>
        </a:p>
      </dgm:t>
    </dgm:pt>
    <dgm:pt modelId="{D714C04E-77EA-4878-B43C-302BD6CB4472}">
      <dgm:prSet phldrT="[Text]"/>
      <dgm:spPr/>
      <dgm:t>
        <a:bodyPr/>
        <a:lstStyle/>
        <a:p>
          <a:r>
            <a:rPr lang="en-US" dirty="0"/>
            <a:t>Book Travel </a:t>
          </a:r>
        </a:p>
        <a:p>
          <a:r>
            <a:rPr lang="en-US" dirty="0"/>
            <a:t>(via Concur Travel or outside Concur)</a:t>
          </a:r>
        </a:p>
      </dgm:t>
    </dgm:pt>
    <dgm:pt modelId="{E02DE746-9032-4674-9A85-7E652995D966}" type="parTrans" cxnId="{DAF714D4-F600-41A3-99C1-41A93B3CBF1B}">
      <dgm:prSet/>
      <dgm:spPr/>
      <dgm:t>
        <a:bodyPr/>
        <a:lstStyle/>
        <a:p>
          <a:endParaRPr lang="en-US"/>
        </a:p>
      </dgm:t>
    </dgm:pt>
    <dgm:pt modelId="{61C7647D-0C8E-474B-AE54-505BE12EA85C}" type="sibTrans" cxnId="{DAF714D4-F600-41A3-99C1-41A93B3CBF1B}">
      <dgm:prSet/>
      <dgm:spPr/>
      <dgm:t>
        <a:bodyPr/>
        <a:lstStyle/>
        <a:p>
          <a:endParaRPr lang="en-US"/>
        </a:p>
      </dgm:t>
    </dgm:pt>
    <dgm:pt modelId="{554E7FA0-1941-48F8-A71F-143E10EE7CB2}">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Step 3:</a:t>
          </a:r>
        </a:p>
      </dgm:t>
    </dgm:pt>
    <dgm:pt modelId="{45D508B1-1DDF-4F6D-8F14-686BB7DDF294}" type="parTrans" cxnId="{01EC8F91-89AC-4B0E-9E1E-3862CCD6BC39}">
      <dgm:prSet/>
      <dgm:spPr/>
      <dgm:t>
        <a:bodyPr/>
        <a:lstStyle/>
        <a:p>
          <a:endParaRPr lang="en-US"/>
        </a:p>
      </dgm:t>
    </dgm:pt>
    <dgm:pt modelId="{A7C029F9-CE21-430B-BFAE-5D212ACA4341}" type="sibTrans" cxnId="{01EC8F91-89AC-4B0E-9E1E-3862CCD6BC39}">
      <dgm:prSet/>
      <dgm:spPr/>
      <dgm:t>
        <a:bodyPr/>
        <a:lstStyle/>
        <a:p>
          <a:endParaRPr lang="en-US"/>
        </a:p>
      </dgm:t>
    </dgm:pt>
    <dgm:pt modelId="{2518342D-5641-474D-9EC0-1B53501DADB0}">
      <dgm:prSet phldrT="[Text]"/>
      <dgm:spPr/>
      <dgm:t>
        <a:bodyPr/>
        <a:lstStyle/>
        <a:p>
          <a:r>
            <a:rPr lang="en-US" dirty="0"/>
            <a:t>Complete and submit Travel Expense Report after trip return.</a:t>
          </a:r>
        </a:p>
      </dgm:t>
    </dgm:pt>
    <dgm:pt modelId="{775BBBC1-C8E7-4E4B-83CF-B59EE935ADB7}" type="parTrans" cxnId="{123DBA1D-8819-456E-A264-9824F7AF1A50}">
      <dgm:prSet/>
      <dgm:spPr/>
      <dgm:t>
        <a:bodyPr/>
        <a:lstStyle/>
        <a:p>
          <a:endParaRPr lang="en-US"/>
        </a:p>
      </dgm:t>
    </dgm:pt>
    <dgm:pt modelId="{A84D49DB-C28C-4FCC-A0BF-1AD65DA4BAFB}" type="sibTrans" cxnId="{123DBA1D-8819-456E-A264-9824F7AF1A50}">
      <dgm:prSet/>
      <dgm:spPr/>
      <dgm:t>
        <a:bodyPr/>
        <a:lstStyle/>
        <a:p>
          <a:endParaRPr lang="en-US"/>
        </a:p>
      </dgm:t>
    </dgm:pt>
    <dgm:pt modelId="{92869114-CCAF-4F24-9C2D-4A613F1A8A6F}" type="pres">
      <dgm:prSet presAssocID="{B40935CA-9D95-4226-9129-2013249B95B5}" presName="theList" presStyleCnt="0">
        <dgm:presLayoutVars>
          <dgm:dir/>
          <dgm:animLvl val="lvl"/>
          <dgm:resizeHandles val="exact"/>
        </dgm:presLayoutVars>
      </dgm:prSet>
      <dgm:spPr/>
    </dgm:pt>
    <dgm:pt modelId="{BE356815-2266-4955-AB9D-AFD837043CC0}" type="pres">
      <dgm:prSet presAssocID="{6C27536E-4C28-46D4-93A4-658CEC5E330B}" presName="compNode" presStyleCnt="0"/>
      <dgm:spPr/>
    </dgm:pt>
    <dgm:pt modelId="{0EEBED2E-8269-4320-8BDD-C1FF3F200860}" type="pres">
      <dgm:prSet presAssocID="{6C27536E-4C28-46D4-93A4-658CEC5E330B}" presName="aNode" presStyleLbl="bgShp" presStyleIdx="0" presStyleCnt="3" custLinFactNeighborX="3388"/>
      <dgm:spPr/>
    </dgm:pt>
    <dgm:pt modelId="{CDE7109A-2B18-46C9-B032-46CCE0C0877C}" type="pres">
      <dgm:prSet presAssocID="{6C27536E-4C28-46D4-93A4-658CEC5E330B}" presName="textNode" presStyleLbl="bgShp" presStyleIdx="0" presStyleCnt="3"/>
      <dgm:spPr/>
    </dgm:pt>
    <dgm:pt modelId="{864A8250-8568-4A65-8984-0944920EB75F}" type="pres">
      <dgm:prSet presAssocID="{6C27536E-4C28-46D4-93A4-658CEC5E330B}" presName="compChildNode" presStyleCnt="0"/>
      <dgm:spPr/>
    </dgm:pt>
    <dgm:pt modelId="{3FD1D679-91CC-45F6-896B-33217D20FFED}" type="pres">
      <dgm:prSet presAssocID="{6C27536E-4C28-46D4-93A4-658CEC5E330B}" presName="theInnerList" presStyleCnt="0"/>
      <dgm:spPr/>
    </dgm:pt>
    <dgm:pt modelId="{ACB1A925-BEE5-48FE-8EA7-F54C92C2A040}" type="pres">
      <dgm:prSet presAssocID="{141110E8-FECB-4C68-BED5-FBCCD39F10A5}" presName="childNode" presStyleLbl="node1" presStyleIdx="0" presStyleCnt="3" custLinFactNeighborX="2695" custLinFactNeighborY="-2330">
        <dgm:presLayoutVars>
          <dgm:bulletEnabled val="1"/>
        </dgm:presLayoutVars>
      </dgm:prSet>
      <dgm:spPr/>
    </dgm:pt>
    <dgm:pt modelId="{D13B6B23-3D2E-408C-BFBA-1D1B3CA4906A}" type="pres">
      <dgm:prSet presAssocID="{6C27536E-4C28-46D4-93A4-658CEC5E330B}" presName="aSpace" presStyleCnt="0"/>
      <dgm:spPr/>
    </dgm:pt>
    <dgm:pt modelId="{EE33F142-D34C-4EFA-B1EF-3EFCB7348A84}" type="pres">
      <dgm:prSet presAssocID="{54472856-19F4-40B6-B69A-4F85D7AFB89D}" presName="compNode" presStyleCnt="0"/>
      <dgm:spPr/>
    </dgm:pt>
    <dgm:pt modelId="{10AA32F3-0D03-490A-AD5B-9B49E722F3D2}" type="pres">
      <dgm:prSet presAssocID="{54472856-19F4-40B6-B69A-4F85D7AFB89D}" presName="aNode" presStyleLbl="bgShp" presStyleIdx="1" presStyleCnt="3" custLinFactNeighborX="3080"/>
      <dgm:spPr/>
    </dgm:pt>
    <dgm:pt modelId="{9B4ADBC7-B8AF-4E31-BD9E-A84A719E0420}" type="pres">
      <dgm:prSet presAssocID="{54472856-19F4-40B6-B69A-4F85D7AFB89D}" presName="textNode" presStyleLbl="bgShp" presStyleIdx="1" presStyleCnt="3"/>
      <dgm:spPr/>
    </dgm:pt>
    <dgm:pt modelId="{8BFD8C86-C026-40F6-8458-44A9DE28B3E7}" type="pres">
      <dgm:prSet presAssocID="{54472856-19F4-40B6-B69A-4F85D7AFB89D}" presName="compChildNode" presStyleCnt="0"/>
      <dgm:spPr/>
    </dgm:pt>
    <dgm:pt modelId="{6A21C57F-4FF0-499A-AF9C-A321654FE88F}" type="pres">
      <dgm:prSet presAssocID="{54472856-19F4-40B6-B69A-4F85D7AFB89D}" presName="theInnerList" presStyleCnt="0"/>
      <dgm:spPr/>
    </dgm:pt>
    <dgm:pt modelId="{3B178059-585D-4E0D-914E-25F2134D1504}" type="pres">
      <dgm:prSet presAssocID="{D714C04E-77EA-4878-B43C-302BD6CB4472}" presName="childNode" presStyleLbl="node1" presStyleIdx="1" presStyleCnt="3" custLinFactNeighborX="2310" custLinFactNeighborY="-2331">
        <dgm:presLayoutVars>
          <dgm:bulletEnabled val="1"/>
        </dgm:presLayoutVars>
      </dgm:prSet>
      <dgm:spPr/>
    </dgm:pt>
    <dgm:pt modelId="{78818E2B-DC40-4B63-94F5-9D988CDE8A7E}" type="pres">
      <dgm:prSet presAssocID="{54472856-19F4-40B6-B69A-4F85D7AFB89D}" presName="aSpace" presStyleCnt="0"/>
      <dgm:spPr/>
    </dgm:pt>
    <dgm:pt modelId="{64919272-1B80-4A09-8780-62AF49E4B821}" type="pres">
      <dgm:prSet presAssocID="{554E7FA0-1941-48F8-A71F-143E10EE7CB2}" presName="compNode" presStyleCnt="0"/>
      <dgm:spPr/>
    </dgm:pt>
    <dgm:pt modelId="{E5262E3D-6725-4858-8AD6-D4E29E6EC584}" type="pres">
      <dgm:prSet presAssocID="{554E7FA0-1941-48F8-A71F-143E10EE7CB2}" presName="aNode" presStyleLbl="bgShp" presStyleIdx="2" presStyleCnt="3" custLinFactNeighborX="11126" custLinFactNeighborY="-505"/>
      <dgm:spPr/>
    </dgm:pt>
    <dgm:pt modelId="{FB626C87-F18A-413D-93BE-5024BBE3F9FF}" type="pres">
      <dgm:prSet presAssocID="{554E7FA0-1941-48F8-A71F-143E10EE7CB2}" presName="textNode" presStyleLbl="bgShp" presStyleIdx="2" presStyleCnt="3"/>
      <dgm:spPr/>
    </dgm:pt>
    <dgm:pt modelId="{6FD8BD37-159C-4C4B-91E7-0D226F0FC136}" type="pres">
      <dgm:prSet presAssocID="{554E7FA0-1941-48F8-A71F-143E10EE7CB2}" presName="compChildNode" presStyleCnt="0"/>
      <dgm:spPr/>
    </dgm:pt>
    <dgm:pt modelId="{1960EEEE-7031-4B69-9CA3-8DD2DAEB4784}" type="pres">
      <dgm:prSet presAssocID="{554E7FA0-1941-48F8-A71F-143E10EE7CB2}" presName="theInnerList" presStyleCnt="0"/>
      <dgm:spPr/>
    </dgm:pt>
    <dgm:pt modelId="{7CD268CF-EBAC-46F7-BC71-ADC7DD0170DC}" type="pres">
      <dgm:prSet presAssocID="{2518342D-5641-474D-9EC0-1B53501DADB0}" presName="childNode" presStyleLbl="node1" presStyleIdx="2" presStyleCnt="3" custLinFactNeighborX="-770" custLinFactNeighborY="-3108">
        <dgm:presLayoutVars>
          <dgm:bulletEnabled val="1"/>
        </dgm:presLayoutVars>
      </dgm:prSet>
      <dgm:spPr/>
    </dgm:pt>
  </dgm:ptLst>
  <dgm:cxnLst>
    <dgm:cxn modelId="{72CB4006-EA4D-4EF5-9AF6-799884B1FEC3}" type="presOf" srcId="{554E7FA0-1941-48F8-A71F-143E10EE7CB2}" destId="{FB626C87-F18A-413D-93BE-5024BBE3F9FF}" srcOrd="1" destOrd="0" presId="urn:microsoft.com/office/officeart/2005/8/layout/lProcess2"/>
    <dgm:cxn modelId="{284A2015-EACD-4327-AE9F-FF19AFD12EF9}" type="presOf" srcId="{B40935CA-9D95-4226-9129-2013249B95B5}" destId="{92869114-CCAF-4F24-9C2D-4A613F1A8A6F}" srcOrd="0" destOrd="0" presId="urn:microsoft.com/office/officeart/2005/8/layout/lProcess2"/>
    <dgm:cxn modelId="{15E94E1B-2F44-4437-A41A-6F84623935A3}" type="presOf" srcId="{6C27536E-4C28-46D4-93A4-658CEC5E330B}" destId="{CDE7109A-2B18-46C9-B032-46CCE0C0877C}" srcOrd="1" destOrd="0" presId="urn:microsoft.com/office/officeart/2005/8/layout/lProcess2"/>
    <dgm:cxn modelId="{123DBA1D-8819-456E-A264-9824F7AF1A50}" srcId="{554E7FA0-1941-48F8-A71F-143E10EE7CB2}" destId="{2518342D-5641-474D-9EC0-1B53501DADB0}" srcOrd="0" destOrd="0" parTransId="{775BBBC1-C8E7-4E4B-83CF-B59EE935ADB7}" sibTransId="{A84D49DB-C28C-4FCC-A0BF-1AD65DA4BAFB}"/>
    <dgm:cxn modelId="{6A630E29-2961-4A15-B4AC-743362640724}" srcId="{B40935CA-9D95-4226-9129-2013249B95B5}" destId="{6C27536E-4C28-46D4-93A4-658CEC5E330B}" srcOrd="0" destOrd="0" parTransId="{C40F426A-9742-4C36-B310-174337706340}" sibTransId="{5D86A40F-F035-4959-84F6-E126628F5137}"/>
    <dgm:cxn modelId="{FCB24D36-5063-4F4D-8D19-1C9F321922D1}" type="presOf" srcId="{54472856-19F4-40B6-B69A-4F85D7AFB89D}" destId="{9B4ADBC7-B8AF-4E31-BD9E-A84A719E0420}" srcOrd="1" destOrd="0" presId="urn:microsoft.com/office/officeart/2005/8/layout/lProcess2"/>
    <dgm:cxn modelId="{0FBE5D6B-BDE2-4232-B32C-F7D545FE2EF1}" type="presOf" srcId="{141110E8-FECB-4C68-BED5-FBCCD39F10A5}" destId="{ACB1A925-BEE5-48FE-8EA7-F54C92C2A040}" srcOrd="0" destOrd="0" presId="urn:microsoft.com/office/officeart/2005/8/layout/lProcess2"/>
    <dgm:cxn modelId="{363C2A6E-7C2D-409B-80F6-A4FBC343DD4E}" type="presOf" srcId="{554E7FA0-1941-48F8-A71F-143E10EE7CB2}" destId="{E5262E3D-6725-4858-8AD6-D4E29E6EC584}" srcOrd="0" destOrd="0" presId="urn:microsoft.com/office/officeart/2005/8/layout/lProcess2"/>
    <dgm:cxn modelId="{880A3872-4F54-4444-813C-0FDB510F3FAE}" type="presOf" srcId="{54472856-19F4-40B6-B69A-4F85D7AFB89D}" destId="{10AA32F3-0D03-490A-AD5B-9B49E722F3D2}" srcOrd="0" destOrd="0" presId="urn:microsoft.com/office/officeart/2005/8/layout/lProcess2"/>
    <dgm:cxn modelId="{01EC8F91-89AC-4B0E-9E1E-3862CCD6BC39}" srcId="{B40935CA-9D95-4226-9129-2013249B95B5}" destId="{554E7FA0-1941-48F8-A71F-143E10EE7CB2}" srcOrd="2" destOrd="0" parTransId="{45D508B1-1DDF-4F6D-8F14-686BB7DDF294}" sibTransId="{A7C029F9-CE21-430B-BFAE-5D212ACA4341}"/>
    <dgm:cxn modelId="{634F6794-6FD6-4202-9FDD-D5813ED20FF6}" srcId="{B40935CA-9D95-4226-9129-2013249B95B5}" destId="{54472856-19F4-40B6-B69A-4F85D7AFB89D}" srcOrd="1" destOrd="0" parTransId="{3B447CB5-ED25-4D59-93AA-FAC5C8D278C7}" sibTransId="{B3A606E0-9EC7-46F3-AAF4-5EBE57F64E66}"/>
    <dgm:cxn modelId="{D1E838CA-A061-4B07-8211-2DF06C8194CD}" type="presOf" srcId="{2518342D-5641-474D-9EC0-1B53501DADB0}" destId="{7CD268CF-EBAC-46F7-BC71-ADC7DD0170DC}" srcOrd="0" destOrd="0" presId="urn:microsoft.com/office/officeart/2005/8/layout/lProcess2"/>
    <dgm:cxn modelId="{DAF714D4-F600-41A3-99C1-41A93B3CBF1B}" srcId="{54472856-19F4-40B6-B69A-4F85D7AFB89D}" destId="{D714C04E-77EA-4878-B43C-302BD6CB4472}" srcOrd="0" destOrd="0" parTransId="{E02DE746-9032-4674-9A85-7E652995D966}" sibTransId="{61C7647D-0C8E-474B-AE54-505BE12EA85C}"/>
    <dgm:cxn modelId="{1B7DA6DC-FF9F-4AB1-B786-9B0DA2ABA9AC}" type="presOf" srcId="{D714C04E-77EA-4878-B43C-302BD6CB4472}" destId="{3B178059-585D-4E0D-914E-25F2134D1504}" srcOrd="0" destOrd="0" presId="urn:microsoft.com/office/officeart/2005/8/layout/lProcess2"/>
    <dgm:cxn modelId="{182CBFEA-5587-45FE-B960-0FE5181F1FA4}" srcId="{6C27536E-4C28-46D4-93A4-658CEC5E330B}" destId="{141110E8-FECB-4C68-BED5-FBCCD39F10A5}" srcOrd="0" destOrd="0" parTransId="{DEC30576-2CCF-439D-BD7F-14063B589DCE}" sibTransId="{50CCD094-69D5-4AC4-92F1-739764CBA3D3}"/>
    <dgm:cxn modelId="{3B269FFB-3C2D-44C5-99AF-8D67E6BC21C8}" type="presOf" srcId="{6C27536E-4C28-46D4-93A4-658CEC5E330B}" destId="{0EEBED2E-8269-4320-8BDD-C1FF3F200860}" srcOrd="0" destOrd="0" presId="urn:microsoft.com/office/officeart/2005/8/layout/lProcess2"/>
    <dgm:cxn modelId="{2713B8AE-2558-4BFB-B30F-3BA120BD9959}" type="presParOf" srcId="{92869114-CCAF-4F24-9C2D-4A613F1A8A6F}" destId="{BE356815-2266-4955-AB9D-AFD837043CC0}" srcOrd="0" destOrd="0" presId="urn:microsoft.com/office/officeart/2005/8/layout/lProcess2"/>
    <dgm:cxn modelId="{D5E3B627-4FC2-44C9-B375-44E9B7FB3F5A}" type="presParOf" srcId="{BE356815-2266-4955-AB9D-AFD837043CC0}" destId="{0EEBED2E-8269-4320-8BDD-C1FF3F200860}" srcOrd="0" destOrd="0" presId="urn:microsoft.com/office/officeart/2005/8/layout/lProcess2"/>
    <dgm:cxn modelId="{4F1FDEBB-C6AA-4C9B-B5A0-58F05841B8A0}" type="presParOf" srcId="{BE356815-2266-4955-AB9D-AFD837043CC0}" destId="{CDE7109A-2B18-46C9-B032-46CCE0C0877C}" srcOrd="1" destOrd="0" presId="urn:microsoft.com/office/officeart/2005/8/layout/lProcess2"/>
    <dgm:cxn modelId="{CF85D6CA-D2BA-4642-9EDA-60758C948D84}" type="presParOf" srcId="{BE356815-2266-4955-AB9D-AFD837043CC0}" destId="{864A8250-8568-4A65-8984-0944920EB75F}" srcOrd="2" destOrd="0" presId="urn:microsoft.com/office/officeart/2005/8/layout/lProcess2"/>
    <dgm:cxn modelId="{81DE9D55-14D2-43A8-96ED-E64057386DED}" type="presParOf" srcId="{864A8250-8568-4A65-8984-0944920EB75F}" destId="{3FD1D679-91CC-45F6-896B-33217D20FFED}" srcOrd="0" destOrd="0" presId="urn:microsoft.com/office/officeart/2005/8/layout/lProcess2"/>
    <dgm:cxn modelId="{C412A3D7-27FC-4A71-9BC9-A5C89C53CCC2}" type="presParOf" srcId="{3FD1D679-91CC-45F6-896B-33217D20FFED}" destId="{ACB1A925-BEE5-48FE-8EA7-F54C92C2A040}" srcOrd="0" destOrd="0" presId="urn:microsoft.com/office/officeart/2005/8/layout/lProcess2"/>
    <dgm:cxn modelId="{429C138F-C3E9-4136-BE0D-4C9B0A881F67}" type="presParOf" srcId="{92869114-CCAF-4F24-9C2D-4A613F1A8A6F}" destId="{D13B6B23-3D2E-408C-BFBA-1D1B3CA4906A}" srcOrd="1" destOrd="0" presId="urn:microsoft.com/office/officeart/2005/8/layout/lProcess2"/>
    <dgm:cxn modelId="{616F27A3-01E6-4CBC-87BB-69AD526AB88A}" type="presParOf" srcId="{92869114-CCAF-4F24-9C2D-4A613F1A8A6F}" destId="{EE33F142-D34C-4EFA-B1EF-3EFCB7348A84}" srcOrd="2" destOrd="0" presId="urn:microsoft.com/office/officeart/2005/8/layout/lProcess2"/>
    <dgm:cxn modelId="{146E6383-1489-41F9-ADAE-11E5DA00E85B}" type="presParOf" srcId="{EE33F142-D34C-4EFA-B1EF-3EFCB7348A84}" destId="{10AA32F3-0D03-490A-AD5B-9B49E722F3D2}" srcOrd="0" destOrd="0" presId="urn:microsoft.com/office/officeart/2005/8/layout/lProcess2"/>
    <dgm:cxn modelId="{99786B42-B819-4C62-9836-18C077E36D90}" type="presParOf" srcId="{EE33F142-D34C-4EFA-B1EF-3EFCB7348A84}" destId="{9B4ADBC7-B8AF-4E31-BD9E-A84A719E0420}" srcOrd="1" destOrd="0" presId="urn:microsoft.com/office/officeart/2005/8/layout/lProcess2"/>
    <dgm:cxn modelId="{3F41C272-4B72-4AD7-84E7-8E940CF68704}" type="presParOf" srcId="{EE33F142-D34C-4EFA-B1EF-3EFCB7348A84}" destId="{8BFD8C86-C026-40F6-8458-44A9DE28B3E7}" srcOrd="2" destOrd="0" presId="urn:microsoft.com/office/officeart/2005/8/layout/lProcess2"/>
    <dgm:cxn modelId="{CE96807A-4C5B-420F-9705-C3C287179E23}" type="presParOf" srcId="{8BFD8C86-C026-40F6-8458-44A9DE28B3E7}" destId="{6A21C57F-4FF0-499A-AF9C-A321654FE88F}" srcOrd="0" destOrd="0" presId="urn:microsoft.com/office/officeart/2005/8/layout/lProcess2"/>
    <dgm:cxn modelId="{24DC4496-6136-4A6B-B147-80867A3E239C}" type="presParOf" srcId="{6A21C57F-4FF0-499A-AF9C-A321654FE88F}" destId="{3B178059-585D-4E0D-914E-25F2134D1504}" srcOrd="0" destOrd="0" presId="urn:microsoft.com/office/officeart/2005/8/layout/lProcess2"/>
    <dgm:cxn modelId="{DD5E39B9-765F-4B58-A025-31CA1AC6B72F}" type="presParOf" srcId="{92869114-CCAF-4F24-9C2D-4A613F1A8A6F}" destId="{78818E2B-DC40-4B63-94F5-9D988CDE8A7E}" srcOrd="3" destOrd="0" presId="urn:microsoft.com/office/officeart/2005/8/layout/lProcess2"/>
    <dgm:cxn modelId="{8FEF629F-B1DC-46BC-A891-6B72B3C51F48}" type="presParOf" srcId="{92869114-CCAF-4F24-9C2D-4A613F1A8A6F}" destId="{64919272-1B80-4A09-8780-62AF49E4B821}" srcOrd="4" destOrd="0" presId="urn:microsoft.com/office/officeart/2005/8/layout/lProcess2"/>
    <dgm:cxn modelId="{EC003A9E-FC4F-4130-948D-B5698925124F}" type="presParOf" srcId="{64919272-1B80-4A09-8780-62AF49E4B821}" destId="{E5262E3D-6725-4858-8AD6-D4E29E6EC584}" srcOrd="0" destOrd="0" presId="urn:microsoft.com/office/officeart/2005/8/layout/lProcess2"/>
    <dgm:cxn modelId="{05329D3F-E6D6-498A-A8F4-9B45582E6679}" type="presParOf" srcId="{64919272-1B80-4A09-8780-62AF49E4B821}" destId="{FB626C87-F18A-413D-93BE-5024BBE3F9FF}" srcOrd="1" destOrd="0" presId="urn:microsoft.com/office/officeart/2005/8/layout/lProcess2"/>
    <dgm:cxn modelId="{47C9220C-4E4A-4B29-8647-E032FE2DB380}" type="presParOf" srcId="{64919272-1B80-4A09-8780-62AF49E4B821}" destId="{6FD8BD37-159C-4C4B-91E7-0D226F0FC136}" srcOrd="2" destOrd="0" presId="urn:microsoft.com/office/officeart/2005/8/layout/lProcess2"/>
    <dgm:cxn modelId="{EE0BB10B-23FB-4581-B626-1D4CB4D5E806}" type="presParOf" srcId="{6FD8BD37-159C-4C4B-91E7-0D226F0FC136}" destId="{1960EEEE-7031-4B69-9CA3-8DD2DAEB4784}" srcOrd="0" destOrd="0" presId="urn:microsoft.com/office/officeart/2005/8/layout/lProcess2"/>
    <dgm:cxn modelId="{110E3572-69D4-4550-9C48-1F5061DD4430}" type="presParOf" srcId="{1960EEEE-7031-4B69-9CA3-8DD2DAEB4784}" destId="{7CD268CF-EBAC-46F7-BC71-ADC7DD0170D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BED2E-8269-4320-8BDD-C1FF3F200860}">
      <dsp:nvSpPr>
        <dsp:cNvPr id="0" name=""/>
        <dsp:cNvSpPr/>
      </dsp:nvSpPr>
      <dsp:spPr>
        <a:xfrm>
          <a:off x="95970" y="0"/>
          <a:ext cx="2800875" cy="3416300"/>
        </a:xfrm>
        <a:prstGeom prst="roundRect">
          <a:avLst>
            <a:gd name="adj" fmla="val 10000"/>
          </a:avLst>
        </a:prstGeom>
        <a:solidFill>
          <a:schemeClr val="accent1">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Step 1:</a:t>
          </a:r>
        </a:p>
      </dsp:txBody>
      <dsp:txXfrm>
        <a:off x="95970" y="0"/>
        <a:ext cx="2800875" cy="1024890"/>
      </dsp:txXfrm>
    </dsp:sp>
    <dsp:sp modelId="{ACB1A925-BEE5-48FE-8EA7-F54C92C2A040}">
      <dsp:nvSpPr>
        <dsp:cNvPr id="0" name=""/>
        <dsp:cNvSpPr/>
      </dsp:nvSpPr>
      <dsp:spPr>
        <a:xfrm>
          <a:off x="341551" y="973150"/>
          <a:ext cx="2240700" cy="222059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Complete Travel Request. Once approved….</a:t>
          </a:r>
        </a:p>
      </dsp:txBody>
      <dsp:txXfrm>
        <a:off x="406590" y="1038189"/>
        <a:ext cx="2110622" cy="2090517"/>
      </dsp:txXfrm>
    </dsp:sp>
    <dsp:sp modelId="{10AA32F3-0D03-490A-AD5B-9B49E722F3D2}">
      <dsp:nvSpPr>
        <dsp:cNvPr id="0" name=""/>
        <dsp:cNvSpPr/>
      </dsp:nvSpPr>
      <dsp:spPr>
        <a:xfrm>
          <a:off x="3098285" y="0"/>
          <a:ext cx="2800875" cy="3416300"/>
        </a:xfrm>
        <a:prstGeom prst="roundRect">
          <a:avLst>
            <a:gd name="adj" fmla="val 10000"/>
          </a:avLst>
        </a:prstGeom>
        <a:solidFill>
          <a:schemeClr val="accent1">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Step 2:</a:t>
          </a:r>
        </a:p>
      </dsp:txBody>
      <dsp:txXfrm>
        <a:off x="3098285" y="0"/>
        <a:ext cx="2800875" cy="1024890"/>
      </dsp:txXfrm>
    </dsp:sp>
    <dsp:sp modelId="{3B178059-585D-4E0D-914E-25F2134D1504}">
      <dsp:nvSpPr>
        <dsp:cNvPr id="0" name=""/>
        <dsp:cNvSpPr/>
      </dsp:nvSpPr>
      <dsp:spPr>
        <a:xfrm>
          <a:off x="3343866" y="973127"/>
          <a:ext cx="2240700" cy="222059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Book Travel </a:t>
          </a:r>
        </a:p>
        <a:p>
          <a:pPr marL="0" lvl="0" indent="0" algn="ctr" defTabSz="1022350">
            <a:lnSpc>
              <a:spcPct val="90000"/>
            </a:lnSpc>
            <a:spcBef>
              <a:spcPct val="0"/>
            </a:spcBef>
            <a:spcAft>
              <a:spcPct val="35000"/>
            </a:spcAft>
            <a:buNone/>
          </a:pPr>
          <a:r>
            <a:rPr lang="en-US" sz="2300" kern="1200" dirty="0"/>
            <a:t>(via Concur Travel or outside Concur)</a:t>
          </a:r>
        </a:p>
      </dsp:txBody>
      <dsp:txXfrm>
        <a:off x="3408905" y="1038166"/>
        <a:ext cx="2110622" cy="2090517"/>
      </dsp:txXfrm>
    </dsp:sp>
    <dsp:sp modelId="{E5262E3D-6725-4858-8AD6-D4E29E6EC584}">
      <dsp:nvSpPr>
        <dsp:cNvPr id="0" name=""/>
        <dsp:cNvSpPr/>
      </dsp:nvSpPr>
      <dsp:spPr>
        <a:xfrm>
          <a:off x="6024037" y="0"/>
          <a:ext cx="2800875" cy="3416300"/>
        </a:xfrm>
        <a:prstGeom prst="roundRect">
          <a:avLst>
            <a:gd name="adj" fmla="val 10000"/>
          </a:avLst>
        </a:prstGeom>
        <a:solidFill>
          <a:schemeClr val="accent1">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Step 3:</a:t>
          </a:r>
        </a:p>
      </dsp:txBody>
      <dsp:txXfrm>
        <a:off x="6024037" y="0"/>
        <a:ext cx="2800875" cy="1024890"/>
      </dsp:txXfrm>
    </dsp:sp>
    <dsp:sp modelId="{7CD268CF-EBAC-46F7-BC71-ADC7DD0170DC}">
      <dsp:nvSpPr>
        <dsp:cNvPr id="0" name=""/>
        <dsp:cNvSpPr/>
      </dsp:nvSpPr>
      <dsp:spPr>
        <a:xfrm>
          <a:off x="6285794" y="955873"/>
          <a:ext cx="2240700" cy="222059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Complete and submit Travel Expense Report after trip return.</a:t>
          </a:r>
        </a:p>
      </dsp:txBody>
      <dsp:txXfrm>
        <a:off x="6350833" y="1020912"/>
        <a:ext cx="2110622" cy="209051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A84CD65-794A-4819-BB00-B307375849A5}" type="datetimeFigureOut">
              <a:rPr lang="en-US" smtClean="0"/>
              <a:t>10/2/2023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522455B-1D78-4A9C-8327-D92B66A6C2DA}" type="slidenum">
              <a:rPr lang="en-US" smtClean="0"/>
              <a:t>‹#›</a:t>
            </a:fld>
            <a:endParaRPr lang="en-US"/>
          </a:p>
        </p:txBody>
      </p:sp>
    </p:spTree>
    <p:extLst>
      <p:ext uri="{BB962C8B-B14F-4D97-AF65-F5344CB8AC3E}">
        <p14:creationId xmlns:p14="http://schemas.microsoft.com/office/powerpoint/2010/main" val="232530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B1F667-2E56-4A8C-ABBF-590CAB0FBE12}" type="datetimeFigureOut">
              <a:rPr lang="en-US" smtClean="0"/>
              <a:t>10/2/2023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23692C4-02BA-4A1B-8AA4-E212A819BF5F}" type="slidenum">
              <a:rPr lang="en-US" smtClean="0"/>
              <a:t>‹#›</a:t>
            </a:fld>
            <a:endParaRPr lang="en-US"/>
          </a:p>
        </p:txBody>
      </p:sp>
    </p:spTree>
    <p:extLst>
      <p:ext uri="{BB962C8B-B14F-4D97-AF65-F5344CB8AC3E}">
        <p14:creationId xmlns:p14="http://schemas.microsoft.com/office/powerpoint/2010/main" val="198916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976172-FC09-4C25-97F7-20DDCEF9620A}" type="slidenum">
              <a:rPr lang="en-US" smtClean="0"/>
              <a:t>6</a:t>
            </a:fld>
            <a:endParaRPr lang="en-US"/>
          </a:p>
        </p:txBody>
      </p:sp>
    </p:spTree>
    <p:extLst>
      <p:ext uri="{BB962C8B-B14F-4D97-AF65-F5344CB8AC3E}">
        <p14:creationId xmlns:p14="http://schemas.microsoft.com/office/powerpoint/2010/main" val="423087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a:t>
            </a:r>
            <a:r>
              <a:rPr lang="en-US" baseline="0" dirty="0"/>
              <a:t> a new US Bank travel ghost card solely for Concur. it is already in Concur and users cannot see the ghost card number. it is linked to Concur Travel so when a traveler books an airline ticket, the ghost card will be charged directly. there is no reconciliation needed on the departments behalf. Once the transaction posts,</a:t>
            </a:r>
            <a:r>
              <a:rPr lang="en-US" dirty="0"/>
              <a:t> it will come through to Concur and become available in Available expenses.</a:t>
            </a:r>
          </a:p>
        </p:txBody>
      </p:sp>
      <p:sp>
        <p:nvSpPr>
          <p:cNvPr id="4" name="Slide Number Placeholder 3"/>
          <p:cNvSpPr>
            <a:spLocks noGrp="1"/>
          </p:cNvSpPr>
          <p:nvPr>
            <p:ph type="sldNum" sz="quarter" idx="10"/>
          </p:nvPr>
        </p:nvSpPr>
        <p:spPr/>
        <p:txBody>
          <a:bodyPr/>
          <a:lstStyle/>
          <a:p>
            <a:fld id="{61976172-FC09-4C25-97F7-20DDCEF9620A}" type="slidenum">
              <a:rPr lang="en-US" smtClean="0"/>
              <a:t>7</a:t>
            </a:fld>
            <a:endParaRPr lang="en-US"/>
          </a:p>
        </p:txBody>
      </p:sp>
    </p:spTree>
    <p:extLst>
      <p:ext uri="{BB962C8B-B14F-4D97-AF65-F5344CB8AC3E}">
        <p14:creationId xmlns:p14="http://schemas.microsoft.com/office/powerpoint/2010/main" val="74117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a:t>
            </a:r>
            <a:r>
              <a:rPr lang="en-US" baseline="0" dirty="0"/>
              <a:t> a new US Bank travel ghost card solely for Concur. it is already in Concur and users cannot see the ghost card number. it is linked to Concur Travel so when a traveler books an airline ticket, the ghost card will be charged directly. there is no reconciliation needed on the departments behalf. Once the transaction posts,</a:t>
            </a:r>
            <a:r>
              <a:rPr lang="en-US" dirty="0"/>
              <a:t> it will come through to Concur and become available in Available expenses.</a:t>
            </a:r>
          </a:p>
        </p:txBody>
      </p:sp>
      <p:sp>
        <p:nvSpPr>
          <p:cNvPr id="4" name="Slide Number Placeholder 3"/>
          <p:cNvSpPr>
            <a:spLocks noGrp="1"/>
          </p:cNvSpPr>
          <p:nvPr>
            <p:ph type="sldNum" sz="quarter" idx="10"/>
          </p:nvPr>
        </p:nvSpPr>
        <p:spPr/>
        <p:txBody>
          <a:bodyPr/>
          <a:lstStyle/>
          <a:p>
            <a:fld id="{61976172-FC09-4C25-97F7-20DDCEF9620A}" type="slidenum">
              <a:rPr lang="en-US" smtClean="0"/>
              <a:t>8</a:t>
            </a:fld>
            <a:endParaRPr lang="en-US"/>
          </a:p>
        </p:txBody>
      </p:sp>
    </p:spTree>
    <p:extLst>
      <p:ext uri="{BB962C8B-B14F-4D97-AF65-F5344CB8AC3E}">
        <p14:creationId xmlns:p14="http://schemas.microsoft.com/office/powerpoint/2010/main" val="44537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10893-2CCF-44CC-914A-0A369ED417A4}" type="slidenum">
              <a:rPr lang="en-US" smtClean="0"/>
              <a:t>9</a:t>
            </a:fld>
            <a:endParaRPr lang="en-US" dirty="0"/>
          </a:p>
        </p:txBody>
      </p:sp>
    </p:spTree>
    <p:extLst>
      <p:ext uri="{BB962C8B-B14F-4D97-AF65-F5344CB8AC3E}">
        <p14:creationId xmlns:p14="http://schemas.microsoft.com/office/powerpoint/2010/main" val="1738125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8497738-E297-4161-8841-C0E0998472AA}" type="datetime1">
              <a:rPr lang="en-US" smtClean="0"/>
              <a:t>10/2/2023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1034274" y="375313"/>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110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02E985-BB51-48F7-9DA2-BEDF0D841DD4}" type="datetime1">
              <a:rPr lang="en-US" smtClean="0"/>
              <a:t>10/2/2023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139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9294A13-2F59-4DEF-9706-04AE8102B465}"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250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F74AB9-A50A-45FC-B6B6-D828B216EBAA}"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57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723939-C7B8-492C-8D08-732A64E783F4}"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87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725A60-060B-4277-90E3-0D49BE2B41A9}" type="datetime1">
              <a:rPr lang="en-US" smtClean="0"/>
              <a:t>10/2/2023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399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D3F0D8-534B-4EB7-A2A8-6A95499320F9}" type="datetime1">
              <a:rPr lang="en-US" smtClean="0"/>
              <a:t>10/2/2023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39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72A9CBA-3DB1-4407-A249-0B45EA78D11E}"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48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92B77B5-483F-47C1-9D0D-4194740F0CFF}"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52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A9BB0-5DD5-4C36-8C77-C263BBC1973E}"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11037046" y="205981"/>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64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2716BB-C928-4BB7-86A0-6769116E636C}"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4A8F9B-4821-4A99-B007-4230BFF0CD9E}" type="datetime1">
              <a:rPr lang="en-US" smtClean="0"/>
              <a:t>10/2/2023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1033871" y="205981"/>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1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8C5EED-1239-43D7-B844-054866EEC254}" type="datetime1">
              <a:rPr lang="en-US" smtClean="0"/>
              <a:t>10/2/2023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11033871" y="205981"/>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016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B9D74-E84C-421E-BB6C-1287DBA9C608}" type="datetime1">
              <a:rPr lang="en-US" smtClean="0"/>
              <a:t>10/2/2023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69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C838D-00C2-4E0F-92E4-4099211C52DA}" type="datetime1">
              <a:rPr lang="en-US" smtClean="0"/>
              <a:t>10/2/2023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77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9B2CD7-738A-46FF-884B-CD4F55B2C9D7}" type="datetime1">
              <a:rPr lang="en-US" smtClean="0"/>
              <a:t>10/2/2023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789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9E5D9D-9812-4B9D-96F8-3A478C6A2BCB}" type="datetime1">
              <a:rPr lang="en-US" smtClean="0"/>
              <a:t>10/2/2023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04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33A618F-9554-4DB0-84AF-863458DF9929}" type="datetime1">
              <a:rPr lang="en-US" smtClean="0"/>
              <a:t>10/2/2023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0776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acstatetravel@csus.edu"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vendordatarecordform@csus.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receipts@concur.com" TargetMode="Externa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mailto:m.adams@csus.edu" TargetMode="External"/><Relationship Id="rId4" Type="http://schemas.openxmlformats.org/officeDocument/2006/relationships/hyperlink" Target="https://www.csus.edu/administration-business-affairs/internal/_internal/_documents/eft-process-021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mailto:plans@tripit.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sacstatetravel@csus.edu" TargetMode="External"/><Relationship Id="rId4" Type="http://schemas.openxmlformats.org/officeDocument/2006/relationships/hyperlink" Target="https://www.csus.edu/administration-business-affairs/internal/concur-trave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Concur Travel &amp; Expense</a:t>
            </a:r>
            <a:endParaRPr lang="en-US" dirty="0"/>
          </a:p>
        </p:txBody>
      </p:sp>
      <p:sp>
        <p:nvSpPr>
          <p:cNvPr id="3" name="Subtitle 2"/>
          <p:cNvSpPr>
            <a:spLocks noGrp="1"/>
          </p:cNvSpPr>
          <p:nvPr>
            <p:ph type="subTitle" idx="1"/>
          </p:nvPr>
        </p:nvSpPr>
        <p:spPr/>
        <p:txBody>
          <a:bodyPr>
            <a:normAutofit/>
          </a:bodyPr>
          <a:lstStyle/>
          <a:p>
            <a:r>
              <a:rPr lang="en-US" sz="4000">
                <a:latin typeface="+mj-lt"/>
              </a:rPr>
              <a:t>Concur Training - overview</a:t>
            </a:r>
            <a:endParaRPr lang="en-US" sz="4000" dirty="0">
              <a:latin typeface="+mj-lt"/>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54FDD11-CCD4-425B-9E52-AF55543D5F33}"/>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6240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Time Allowances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Request &amp; Expense reports have the following time allowances:</a:t>
            </a:r>
          </a:p>
          <a:p>
            <a:pPr lvl="1">
              <a:buFont typeface="Wingdings" panose="05000000000000000000" pitchFamily="2" charset="2"/>
              <a:buChar char="Ø"/>
            </a:pPr>
            <a:r>
              <a:rPr lang="en-US" dirty="0"/>
              <a:t>Requests- 10 days</a:t>
            </a:r>
          </a:p>
          <a:p>
            <a:pPr lvl="1">
              <a:buFont typeface="Wingdings" panose="05000000000000000000" pitchFamily="2" charset="2"/>
              <a:buChar char="Ø"/>
            </a:pPr>
            <a:r>
              <a:rPr lang="en-US" dirty="0"/>
              <a:t>Expense reports- 10 days</a:t>
            </a:r>
          </a:p>
          <a:p>
            <a:pPr lvl="1">
              <a:buFont typeface="Wingdings" panose="05000000000000000000" pitchFamily="2" charset="2"/>
              <a:buChar char="Ø"/>
            </a:pPr>
            <a:endParaRPr lang="en-US" dirty="0"/>
          </a:p>
          <a:p>
            <a:pPr>
              <a:buFont typeface="Wingdings" panose="05000000000000000000" pitchFamily="2" charset="2"/>
              <a:buChar char="Ø"/>
            </a:pPr>
            <a:r>
              <a:rPr lang="en-US" dirty="0"/>
              <a:t>Budget approver stage- Auto approve after time allowance</a:t>
            </a:r>
          </a:p>
          <a:p>
            <a:pPr>
              <a:buFont typeface="Wingdings" panose="05000000000000000000" pitchFamily="2" charset="2"/>
              <a:buChar char="Ø"/>
            </a:pPr>
            <a:endParaRPr lang="en-US" dirty="0"/>
          </a:p>
          <a:p>
            <a:pPr>
              <a:buFont typeface="Wingdings" panose="05000000000000000000" pitchFamily="2" charset="2"/>
              <a:buChar char="Ø"/>
            </a:pPr>
            <a:r>
              <a:rPr lang="en-US" dirty="0"/>
              <a:t>“Reports To” Approver stage- Will move onto their supervisor for approval </a:t>
            </a:r>
          </a:p>
        </p:txBody>
      </p:sp>
      <p:sp>
        <p:nvSpPr>
          <p:cNvPr id="7" name="Slide Number Placeholder 6">
            <a:extLst>
              <a:ext uri="{FF2B5EF4-FFF2-40B4-BE49-F238E27FC236}">
                <a16:creationId xmlns:a16="http://schemas.microsoft.com/office/drawing/2014/main" id="{1B8CDA32-AF1A-40D5-94D0-1A6658FCB36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4">
            <a:extLst>
              <a:ext uri="{FF2B5EF4-FFF2-40B4-BE49-F238E27FC236}">
                <a16:creationId xmlns:a16="http://schemas.microsoft.com/office/drawing/2014/main" id="{38E5A85C-C9C8-479B-9EA1-0C1810AE24DD}"/>
              </a:ext>
            </a:extLst>
          </p:cNvPr>
          <p:cNvPicPr>
            <a:picLocks noChangeAspect="1"/>
          </p:cNvPicPr>
          <p:nvPr/>
        </p:nvPicPr>
        <p:blipFill>
          <a:blip r:embed="rId2"/>
          <a:stretch>
            <a:fillRect/>
          </a:stretch>
        </p:blipFill>
        <p:spPr>
          <a:xfrm>
            <a:off x="9448682" y="1215510"/>
            <a:ext cx="2206543" cy="397178"/>
          </a:xfrm>
          <a:prstGeom prst="rect">
            <a:avLst/>
          </a:prstGeom>
        </p:spPr>
      </p:pic>
      <p:pic>
        <p:nvPicPr>
          <p:cNvPr id="6" name="Picture 5">
            <a:extLst>
              <a:ext uri="{FF2B5EF4-FFF2-40B4-BE49-F238E27FC236}">
                <a16:creationId xmlns:a16="http://schemas.microsoft.com/office/drawing/2014/main" id="{34CFE5B9-F284-43AF-BE12-8387709BDD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5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Concur</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Eligible Sac State employees are already setup to use Concur. If you are not able to access Concur, please contact the University Concur Coordinator @ </a:t>
            </a:r>
            <a:r>
              <a:rPr lang="en-US" dirty="0">
                <a:hlinkClick r:id="rId2"/>
              </a:rPr>
              <a:t>travel@csus.edu</a:t>
            </a:r>
            <a:r>
              <a:rPr lang="en-US" dirty="0"/>
              <a:t> .</a:t>
            </a:r>
          </a:p>
          <a:p>
            <a:pPr>
              <a:buFont typeface="Wingdings" panose="05000000000000000000" pitchFamily="2" charset="2"/>
              <a:buChar char="Ø"/>
            </a:pPr>
            <a:r>
              <a:rPr lang="en-US" dirty="0"/>
              <a:t>To access Concur, go to your My Sac State Homepage and click </a:t>
            </a:r>
            <a:r>
              <a:rPr lang="en-US" u="sng" dirty="0"/>
              <a:t>Concur Travel</a:t>
            </a:r>
            <a:r>
              <a:rPr lang="en-US" dirty="0"/>
              <a:t> under the Faculty/Staff Related Links area.</a:t>
            </a:r>
          </a:p>
          <a:p>
            <a:pPr lvl="0">
              <a:buFont typeface="Wingdings" panose="05000000000000000000" pitchFamily="2" charset="2"/>
              <a:buChar char="Ø"/>
            </a:pPr>
            <a:r>
              <a:rPr lang="en-US" dirty="0"/>
              <a:t>Prior to using Concur, please review and complete your User Profile. Setting up your profile is important so that all the information in Concur is current and accurate for booking travel and getting the most out of the Concur Travel &amp; Expense System.</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592558" y="5376658"/>
            <a:ext cx="4323809" cy="876190"/>
          </a:xfrm>
          <a:prstGeom prst="rect">
            <a:avLst/>
          </a:prstGeom>
        </p:spPr>
      </p:pic>
      <p:sp>
        <p:nvSpPr>
          <p:cNvPr id="10" name="Slide Number Placeholder 9">
            <a:extLst>
              <a:ext uri="{FF2B5EF4-FFF2-40B4-BE49-F238E27FC236}">
                <a16:creationId xmlns:a16="http://schemas.microsoft.com/office/drawing/2014/main" id="{5D52A6F4-86A2-4450-8F10-B8F52ADD5F2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Picture 7">
            <a:extLst>
              <a:ext uri="{FF2B5EF4-FFF2-40B4-BE49-F238E27FC236}">
                <a16:creationId xmlns:a16="http://schemas.microsoft.com/office/drawing/2014/main" id="{DAA2FAA0-4498-4EA3-ACCE-2EA20884AA29}"/>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97182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Concur Homepage</a:t>
            </a:r>
          </a:p>
        </p:txBody>
      </p:sp>
      <p:pic>
        <p:nvPicPr>
          <p:cNvPr id="6" name="Content Placeholder 5"/>
          <p:cNvPicPr>
            <a:picLocks noGrp="1"/>
          </p:cNvPicPr>
          <p:nvPr>
            <p:ph idx="1"/>
          </p:nvPr>
        </p:nvPicPr>
        <p:blipFill>
          <a:blip r:embed="rId2"/>
          <a:stretch>
            <a:fillRect/>
          </a:stretch>
        </p:blipFill>
        <p:spPr>
          <a:xfrm>
            <a:off x="2513263" y="1903954"/>
            <a:ext cx="6751528" cy="4809995"/>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7" name="Line Callout 1 6"/>
          <p:cNvSpPr/>
          <p:nvPr/>
        </p:nvSpPr>
        <p:spPr>
          <a:xfrm>
            <a:off x="1276370" y="2505206"/>
            <a:ext cx="1202499" cy="613775"/>
          </a:xfrm>
          <a:prstGeom prst="borderCallout1">
            <a:avLst>
              <a:gd name="adj1" fmla="val -1204"/>
              <a:gd name="adj2" fmla="val 55034"/>
              <a:gd name="adj3" fmla="val -65445"/>
              <a:gd name="adj4" fmla="val 101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here to return home anytime</a:t>
            </a:r>
          </a:p>
        </p:txBody>
      </p:sp>
      <p:sp>
        <p:nvSpPr>
          <p:cNvPr id="12" name="Rounded Rectangle 11"/>
          <p:cNvSpPr/>
          <p:nvPr/>
        </p:nvSpPr>
        <p:spPr>
          <a:xfrm>
            <a:off x="2513263" y="2926080"/>
            <a:ext cx="881796" cy="25958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54434" y="4426349"/>
            <a:ext cx="749333" cy="18721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513263" y="5228705"/>
            <a:ext cx="771604" cy="2707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454435" y="3506917"/>
            <a:ext cx="1081842" cy="27693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557553" y="2312126"/>
            <a:ext cx="2573383" cy="61395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28753" y="2505206"/>
            <a:ext cx="1828799" cy="307777"/>
          </a:xfrm>
          <a:prstGeom prst="rect">
            <a:avLst/>
          </a:prstGeom>
          <a:noFill/>
        </p:spPr>
        <p:txBody>
          <a:bodyPr wrap="square" rtlCol="0">
            <a:spAutoFit/>
          </a:bodyPr>
          <a:lstStyle/>
          <a:p>
            <a:r>
              <a:rPr lang="en-US" sz="1400" dirty="0">
                <a:solidFill>
                  <a:schemeClr val="accent1"/>
                </a:solidFill>
              </a:rPr>
              <a:t>Quick Task Bar</a:t>
            </a:r>
          </a:p>
        </p:txBody>
      </p:sp>
      <p:cxnSp>
        <p:nvCxnSpPr>
          <p:cNvPr id="19" name="Straight Arrow Connector 18"/>
          <p:cNvCxnSpPr/>
          <p:nvPr/>
        </p:nvCxnSpPr>
        <p:spPr>
          <a:xfrm>
            <a:off x="6152606" y="2638697"/>
            <a:ext cx="26501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572487" y="1887761"/>
            <a:ext cx="863044" cy="40817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ne Callout 1 20"/>
          <p:cNvSpPr/>
          <p:nvPr/>
        </p:nvSpPr>
        <p:spPr>
          <a:xfrm>
            <a:off x="6274950" y="3598996"/>
            <a:ext cx="1202499" cy="613775"/>
          </a:xfrm>
          <a:prstGeom prst="borderCallout1">
            <a:avLst>
              <a:gd name="adj1" fmla="val 15048"/>
              <a:gd name="adj2" fmla="val -52115"/>
              <a:gd name="adj3" fmla="val 40195"/>
              <a:gd name="adj4" fmla="val -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Concur updates will be here</a:t>
            </a:r>
          </a:p>
        </p:txBody>
      </p:sp>
      <p:sp>
        <p:nvSpPr>
          <p:cNvPr id="22" name="Line Callout 1 21"/>
          <p:cNvSpPr/>
          <p:nvPr/>
        </p:nvSpPr>
        <p:spPr>
          <a:xfrm>
            <a:off x="1235898" y="5733314"/>
            <a:ext cx="1202499" cy="613775"/>
          </a:xfrm>
          <a:prstGeom prst="borderCallout1">
            <a:avLst>
              <a:gd name="adj1" fmla="val -2558"/>
              <a:gd name="adj2" fmla="val 60564"/>
              <a:gd name="adj3" fmla="val -55964"/>
              <a:gd name="adj4" fmla="val 9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Upcoming Trips will be listed here</a:t>
            </a:r>
          </a:p>
        </p:txBody>
      </p:sp>
      <p:sp>
        <p:nvSpPr>
          <p:cNvPr id="23" name="Line Callout 1 22"/>
          <p:cNvSpPr/>
          <p:nvPr/>
        </p:nvSpPr>
        <p:spPr>
          <a:xfrm>
            <a:off x="332510" y="3641477"/>
            <a:ext cx="2146360" cy="1487476"/>
          </a:xfrm>
          <a:prstGeom prst="borderCallout1">
            <a:avLst>
              <a:gd name="adj1" fmla="val 220"/>
              <a:gd name="adj2" fmla="val 57085"/>
              <a:gd name="adj3" fmla="val -33211"/>
              <a:gd name="adj4" fmla="val 1013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Use Trip Search to gather estimates for your Travel Request. </a:t>
            </a:r>
          </a:p>
          <a:p>
            <a:pPr algn="ctr"/>
            <a:endParaRPr lang="en-US" sz="1100" dirty="0"/>
          </a:p>
          <a:p>
            <a:pPr algn="ctr"/>
            <a:r>
              <a:rPr lang="en-US" sz="1100" dirty="0"/>
              <a:t>Once request is approved use to book travel reservations.</a:t>
            </a:r>
          </a:p>
        </p:txBody>
      </p:sp>
      <p:sp>
        <p:nvSpPr>
          <p:cNvPr id="24" name="Line Callout 1 23"/>
          <p:cNvSpPr/>
          <p:nvPr/>
        </p:nvSpPr>
        <p:spPr>
          <a:xfrm>
            <a:off x="5889027" y="5642728"/>
            <a:ext cx="1412577" cy="976152"/>
          </a:xfrm>
          <a:prstGeom prst="borderCallout1">
            <a:avLst>
              <a:gd name="adj1" fmla="val -619"/>
              <a:gd name="adj2" fmla="val 50915"/>
              <a:gd name="adj3" fmla="val -74451"/>
              <a:gd name="adj4" fmla="val 78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US Bank Ghost &amp; Individual Card Transactions will be here</a:t>
            </a:r>
          </a:p>
        </p:txBody>
      </p:sp>
      <p:sp>
        <p:nvSpPr>
          <p:cNvPr id="3" name="TextBox 2"/>
          <p:cNvSpPr txBox="1"/>
          <p:nvPr/>
        </p:nvSpPr>
        <p:spPr>
          <a:xfrm>
            <a:off x="6891251" y="2004295"/>
            <a:ext cx="1546167" cy="276999"/>
          </a:xfrm>
          <a:prstGeom prst="rect">
            <a:avLst/>
          </a:prstGeom>
          <a:noFill/>
        </p:spPr>
        <p:txBody>
          <a:bodyPr wrap="square" rtlCol="0">
            <a:spAutoFit/>
          </a:bodyPr>
          <a:lstStyle/>
          <a:p>
            <a:r>
              <a:rPr lang="en-US" sz="1200" dirty="0">
                <a:solidFill>
                  <a:schemeClr val="bg1"/>
                </a:solidFill>
              </a:rPr>
              <a:t>Profile Access</a:t>
            </a:r>
          </a:p>
        </p:txBody>
      </p:sp>
      <p:sp>
        <p:nvSpPr>
          <p:cNvPr id="8" name="Right Arrow 7"/>
          <p:cNvSpPr/>
          <p:nvPr/>
        </p:nvSpPr>
        <p:spPr>
          <a:xfrm>
            <a:off x="8096184" y="2091333"/>
            <a:ext cx="340822" cy="11621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8512284" y="2011680"/>
            <a:ext cx="412509" cy="2696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454434" y="2926080"/>
            <a:ext cx="624642" cy="25958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246D2EFB-A8C9-49E5-B443-0EF43F846AD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27" name="Picture 26">
            <a:extLst>
              <a:ext uri="{FF2B5EF4-FFF2-40B4-BE49-F238E27FC236}">
                <a16:creationId xmlns:a16="http://schemas.microsoft.com/office/drawing/2014/main" id="{94BF843C-3684-42F8-A519-9B2A6BC7DCED}"/>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60718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User Profile</a:t>
            </a:r>
          </a:p>
        </p:txBody>
      </p:sp>
      <p:sp>
        <p:nvSpPr>
          <p:cNvPr id="3" name="Content Placeholder 2"/>
          <p:cNvSpPr>
            <a:spLocks noGrp="1"/>
          </p:cNvSpPr>
          <p:nvPr>
            <p:ph idx="1"/>
          </p:nvPr>
        </p:nvSpPr>
        <p:spPr>
          <a:xfrm>
            <a:off x="999853" y="2397835"/>
            <a:ext cx="3499657" cy="1022725"/>
          </a:xfrm>
        </p:spPr>
        <p:txBody>
          <a:bodyPr/>
          <a:lstStyle/>
          <a:p>
            <a:pPr>
              <a:buFont typeface="Wingdings" panose="05000000000000000000" pitchFamily="2" charset="2"/>
              <a:buChar char="Ø"/>
            </a:pPr>
            <a:r>
              <a:rPr lang="en-US" dirty="0"/>
              <a:t>On the Concur Homepage, Click on </a:t>
            </a:r>
            <a:r>
              <a:rPr lang="en-US" b="1" dirty="0">
                <a:solidFill>
                  <a:schemeClr val="accent2">
                    <a:lumMod val="75000"/>
                  </a:schemeClr>
                </a:solidFill>
              </a:rPr>
              <a:t>Profile &gt; Profile Settings</a:t>
            </a:r>
            <a:r>
              <a:rPr lang="en-US" dirty="0"/>
              <a:t>.</a:t>
            </a:r>
          </a:p>
          <a:p>
            <a:endParaRPr lang="en-US" dirty="0"/>
          </a:p>
          <a:p>
            <a:pPr marL="0" indent="0">
              <a:buNone/>
            </a:pPr>
            <a:endParaRPr lang="en-US" dirty="0"/>
          </a:p>
        </p:txBody>
      </p:sp>
      <p:sp>
        <p:nvSpPr>
          <p:cNvPr id="12" name="Content Placeholder 2"/>
          <p:cNvSpPr txBox="1">
            <a:spLocks/>
          </p:cNvSpPr>
          <p:nvPr/>
        </p:nvSpPr>
        <p:spPr>
          <a:xfrm>
            <a:off x="3035257" y="4129673"/>
            <a:ext cx="3399907" cy="23935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b="1" dirty="0">
                <a:solidFill>
                  <a:schemeClr val="accent2">
                    <a:lumMod val="75000"/>
                  </a:schemeClr>
                </a:solidFill>
              </a:rPr>
              <a:t>Profile Options:</a:t>
            </a:r>
          </a:p>
          <a:p>
            <a:pPr lvl="1">
              <a:buFont typeface="Wingdings" panose="05000000000000000000" pitchFamily="2" charset="2"/>
              <a:buChar char="Ø"/>
            </a:pPr>
            <a:r>
              <a:rPr lang="en-US" dirty="0">
                <a:solidFill>
                  <a:schemeClr val="tx1"/>
                </a:solidFill>
              </a:rPr>
              <a:t>Your Information</a:t>
            </a:r>
          </a:p>
          <a:p>
            <a:pPr lvl="1">
              <a:buFont typeface="Wingdings" panose="05000000000000000000" pitchFamily="2" charset="2"/>
              <a:buChar char="Ø"/>
            </a:pPr>
            <a:r>
              <a:rPr lang="en-US" sz="1800" dirty="0">
                <a:solidFill>
                  <a:schemeClr val="tx1"/>
                </a:solidFill>
              </a:rPr>
              <a:t>Travel Settings</a:t>
            </a:r>
          </a:p>
          <a:p>
            <a:pPr lvl="1">
              <a:buFont typeface="Wingdings" panose="05000000000000000000" pitchFamily="2" charset="2"/>
              <a:buChar char="Ø"/>
            </a:pPr>
            <a:r>
              <a:rPr lang="en-US" sz="1800" dirty="0">
                <a:solidFill>
                  <a:schemeClr val="tx1"/>
                </a:solidFill>
              </a:rPr>
              <a:t>Request Settings</a:t>
            </a:r>
          </a:p>
          <a:p>
            <a:pPr lvl="1">
              <a:buFont typeface="Wingdings" panose="05000000000000000000" pitchFamily="2" charset="2"/>
              <a:buChar char="Ø"/>
            </a:pPr>
            <a:r>
              <a:rPr lang="en-US" sz="1800" dirty="0">
                <a:solidFill>
                  <a:schemeClr val="tx1"/>
                </a:solidFill>
              </a:rPr>
              <a:t>Expense Settings</a:t>
            </a:r>
          </a:p>
          <a:p>
            <a:pPr lvl="1">
              <a:buFont typeface="Wingdings" panose="05000000000000000000" pitchFamily="2" charset="2"/>
              <a:buChar char="Ø"/>
            </a:pPr>
            <a:r>
              <a:rPr lang="en-US" sz="1800" dirty="0">
                <a:solidFill>
                  <a:schemeClr val="tx1"/>
                </a:solidFill>
              </a:rPr>
              <a:t>Other Settings</a:t>
            </a:r>
          </a:p>
          <a:p>
            <a:pPr marL="0" indent="0">
              <a:buFont typeface="Wingdings 3" charset="2"/>
              <a:buNone/>
            </a:pPr>
            <a:endParaRPr lang="en-US" dirty="0"/>
          </a:p>
        </p:txBody>
      </p:sp>
      <p:sp>
        <p:nvSpPr>
          <p:cNvPr id="9" name="Rectangle 8"/>
          <p:cNvSpPr/>
          <p:nvPr/>
        </p:nvSpPr>
        <p:spPr>
          <a:xfrm>
            <a:off x="6435164" y="2509825"/>
            <a:ext cx="481215" cy="30182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955436" y="3092083"/>
            <a:ext cx="341267" cy="1652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200251" y="2337902"/>
            <a:ext cx="6307893" cy="4216571"/>
            <a:chOff x="4200251" y="2337902"/>
            <a:chExt cx="6307893" cy="4216571"/>
          </a:xfrm>
        </p:grpSpPr>
        <p:pic>
          <p:nvPicPr>
            <p:cNvPr id="4" name="Picture 3"/>
            <p:cNvPicPr>
              <a:picLocks noChangeAspect="1"/>
            </p:cNvPicPr>
            <p:nvPr/>
          </p:nvPicPr>
          <p:blipFill>
            <a:blip r:embed="rId2"/>
            <a:stretch>
              <a:fillRect/>
            </a:stretch>
          </p:blipFill>
          <p:spPr>
            <a:xfrm>
              <a:off x="4200251" y="2337902"/>
              <a:ext cx="3107495" cy="1228390"/>
            </a:xfrm>
            <a:prstGeom prst="rect">
              <a:avLst/>
            </a:prstGeom>
            <a:ln>
              <a:solidFill>
                <a:schemeClr val="accent1"/>
              </a:solidFill>
            </a:ln>
            <a:effectLst/>
          </p:spPr>
        </p:pic>
        <p:pic>
          <p:nvPicPr>
            <p:cNvPr id="13" name="Picture 12"/>
            <p:cNvPicPr>
              <a:picLocks noChangeAspect="1"/>
            </p:cNvPicPr>
            <p:nvPr/>
          </p:nvPicPr>
          <p:blipFill>
            <a:blip r:embed="rId3"/>
            <a:stretch>
              <a:fillRect/>
            </a:stretch>
          </p:blipFill>
          <p:spPr>
            <a:xfrm>
              <a:off x="6009524" y="2869843"/>
              <a:ext cx="4498620" cy="3684630"/>
            </a:xfrm>
            <a:prstGeom prst="rect">
              <a:avLst/>
            </a:prstGeom>
            <a:ln>
              <a:solidFill>
                <a:schemeClr val="accent1"/>
              </a:solidFill>
            </a:ln>
            <a:effectLst/>
          </p:spPr>
        </p:pic>
      </p:grpSp>
      <p:cxnSp>
        <p:nvCxnSpPr>
          <p:cNvPr id="14" name="Straight Connector 13"/>
          <p:cNvCxnSpPr/>
          <p:nvPr/>
        </p:nvCxnSpPr>
        <p:spPr>
          <a:xfrm>
            <a:off x="6009524" y="3343595"/>
            <a:ext cx="73980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09524" y="3943003"/>
            <a:ext cx="73980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09524" y="4461163"/>
            <a:ext cx="73980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9524" y="5090480"/>
            <a:ext cx="73980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09524" y="5791520"/>
            <a:ext cx="73980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661231" y="2842303"/>
            <a:ext cx="1270944" cy="264780"/>
          </a:xfrm>
          <a:prstGeom prst="rect">
            <a:avLst/>
          </a:prstGeom>
        </p:spPr>
      </p:pic>
      <p:sp>
        <p:nvSpPr>
          <p:cNvPr id="16" name="Slide Number Placeholder 15">
            <a:extLst>
              <a:ext uri="{FF2B5EF4-FFF2-40B4-BE49-F238E27FC236}">
                <a16:creationId xmlns:a16="http://schemas.microsoft.com/office/drawing/2014/main" id="{54909DD7-6E5A-436D-8501-7D06637F2E5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22" name="Picture 21">
            <a:extLst>
              <a:ext uri="{FF2B5EF4-FFF2-40B4-BE49-F238E27FC236}">
                <a16:creationId xmlns:a16="http://schemas.microsoft.com/office/drawing/2014/main" id="{C03B14D9-4E72-4EBF-A796-D041FAC45A02}"/>
              </a:ext>
            </a:extLst>
          </p:cNvPr>
          <p:cNvPicPr>
            <a:picLocks noChangeAspect="1"/>
          </p:cNvPicPr>
          <p:nvPr/>
        </p:nvPicPr>
        <p:blipFill>
          <a:blip r:embed="rId6"/>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97011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Information</a:t>
            </a:r>
          </a:p>
        </p:txBody>
      </p:sp>
      <p:sp>
        <p:nvSpPr>
          <p:cNvPr id="3" name="Content Placeholder 2"/>
          <p:cNvSpPr>
            <a:spLocks noGrp="1"/>
          </p:cNvSpPr>
          <p:nvPr>
            <p:ph idx="1"/>
          </p:nvPr>
        </p:nvSpPr>
        <p:spPr>
          <a:xfrm>
            <a:off x="1154954" y="2261062"/>
            <a:ext cx="8761413" cy="4222865"/>
          </a:xfrm>
        </p:spPr>
        <p:txBody>
          <a:bodyPr>
            <a:normAutofit fontScale="85000" lnSpcReduction="20000"/>
          </a:bodyPr>
          <a:lstStyle/>
          <a:p>
            <a:pPr lvl="1">
              <a:buFont typeface="Wingdings" panose="05000000000000000000" pitchFamily="2" charset="2"/>
              <a:buChar char="Ø"/>
            </a:pPr>
            <a:r>
              <a:rPr lang="en-US" b="1" dirty="0">
                <a:solidFill>
                  <a:schemeClr val="accent2">
                    <a:lumMod val="75000"/>
                  </a:schemeClr>
                </a:solidFill>
              </a:rPr>
              <a:t>Name-</a:t>
            </a:r>
            <a:r>
              <a:rPr lang="en-US" b="1" dirty="0"/>
              <a:t> </a:t>
            </a:r>
          </a:p>
          <a:p>
            <a:pPr lvl="2">
              <a:buFont typeface="Wingdings" panose="05000000000000000000" pitchFamily="2" charset="2"/>
              <a:buChar char="§"/>
            </a:pPr>
            <a:r>
              <a:rPr lang="en-US" sz="1600" dirty="0"/>
              <a:t>Make sure your name is identical to the name on your photo identification if using Concur Travel to book airfare as the name in the system will be the name provided on your ticket. Otherwise, contact the Concur Coordinator </a:t>
            </a:r>
            <a:r>
              <a:rPr lang="en-US" sz="1600" b="1" u="sng" dirty="0"/>
              <a:t>prior</a:t>
            </a:r>
            <a:r>
              <a:rPr lang="en-US" sz="1600" dirty="0"/>
              <a:t> to booking your airfare.</a:t>
            </a:r>
          </a:p>
          <a:p>
            <a:pPr lvl="1">
              <a:buFont typeface="Wingdings" panose="05000000000000000000" pitchFamily="2" charset="2"/>
              <a:buChar char="Ø"/>
            </a:pPr>
            <a:r>
              <a:rPr lang="en-US" b="1" dirty="0">
                <a:solidFill>
                  <a:schemeClr val="accent2">
                    <a:lumMod val="75000"/>
                  </a:schemeClr>
                </a:solidFill>
              </a:rPr>
              <a:t>Contact Information- </a:t>
            </a:r>
            <a:endParaRPr lang="en-US" dirty="0">
              <a:solidFill>
                <a:schemeClr val="accent2">
                  <a:lumMod val="75000"/>
                </a:schemeClr>
              </a:solidFill>
            </a:endParaRPr>
          </a:p>
          <a:p>
            <a:pPr lvl="2">
              <a:buFont typeface="Wingdings" panose="05000000000000000000" pitchFamily="2" charset="2"/>
              <a:buChar char="§"/>
            </a:pPr>
            <a:r>
              <a:rPr lang="en-US" sz="1600" dirty="0"/>
              <a:t>A work </a:t>
            </a:r>
            <a:r>
              <a:rPr lang="en-US" sz="1600" u="sng" dirty="0"/>
              <a:t>or</a:t>
            </a:r>
            <a:r>
              <a:rPr lang="en-US" sz="1600" dirty="0"/>
              <a:t> home phone number is required. </a:t>
            </a:r>
          </a:p>
          <a:p>
            <a:pPr lvl="1">
              <a:buFont typeface="Wingdings" panose="05000000000000000000" pitchFamily="2" charset="2"/>
              <a:buChar char="Ø"/>
            </a:pPr>
            <a:r>
              <a:rPr lang="en-US" b="1" dirty="0">
                <a:solidFill>
                  <a:schemeClr val="accent2">
                    <a:lumMod val="75000"/>
                  </a:schemeClr>
                </a:solidFill>
              </a:rPr>
              <a:t>Email Addresses- </a:t>
            </a:r>
          </a:p>
          <a:p>
            <a:pPr lvl="2">
              <a:buFont typeface="Wingdings" panose="05000000000000000000" pitchFamily="2" charset="2"/>
              <a:buChar char="§"/>
            </a:pPr>
            <a:r>
              <a:rPr lang="en-US" sz="1600" dirty="0"/>
              <a:t>Your email address has been provided by HR. You can add additional email addresses. </a:t>
            </a:r>
          </a:p>
          <a:p>
            <a:pPr lvl="2">
              <a:buFont typeface="Wingdings" panose="05000000000000000000" pitchFamily="2" charset="2"/>
              <a:buChar char="§"/>
            </a:pPr>
            <a:r>
              <a:rPr lang="en-US" sz="1600" dirty="0"/>
              <a:t>You will want to verify your email address to be able to forward travel plans and receipt images to Concur.</a:t>
            </a:r>
          </a:p>
          <a:p>
            <a:pPr lvl="1">
              <a:buFont typeface="Wingdings" panose="05000000000000000000" pitchFamily="2" charset="2"/>
              <a:buChar char="Ø"/>
            </a:pPr>
            <a:r>
              <a:rPr lang="en-US" sz="1800" b="1" dirty="0">
                <a:solidFill>
                  <a:schemeClr val="accent2">
                    <a:lumMod val="75000"/>
                  </a:schemeClr>
                </a:solidFill>
              </a:rPr>
              <a:t>Home Address-</a:t>
            </a:r>
          </a:p>
          <a:p>
            <a:pPr lvl="2">
              <a:buFont typeface="Wingdings" panose="05000000000000000000" pitchFamily="2" charset="2"/>
              <a:buChar char="§"/>
            </a:pPr>
            <a:r>
              <a:rPr lang="en-US" sz="1600" dirty="0"/>
              <a:t>Your home address is not required. This is used to set a default starting location for the Personal Car Mileage Calculator built into the expense report. </a:t>
            </a:r>
          </a:p>
          <a:p>
            <a:pPr lvl="2">
              <a:buFont typeface="Wingdings" panose="05000000000000000000" pitchFamily="2" charset="2"/>
              <a:buChar char="§"/>
            </a:pPr>
            <a:r>
              <a:rPr lang="en-US" sz="1600" dirty="0"/>
              <a:t>Does not update address mailing address for reimbursement checks. To update address please email </a:t>
            </a:r>
            <a:r>
              <a:rPr lang="en-US" sz="1600" dirty="0">
                <a:hlinkClick r:id="rId2"/>
              </a:rPr>
              <a:t>vendordatarecordform@csus.edu</a:t>
            </a:r>
            <a:r>
              <a:rPr lang="en-US" sz="1600" dirty="0"/>
              <a:t> </a:t>
            </a:r>
            <a:endParaRPr lang="en-US" sz="1800" dirty="0"/>
          </a:p>
          <a:p>
            <a:pPr lvl="1"/>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2C507A46-A5C8-4ACC-A395-D6FB0AC47AC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Picture 6">
            <a:extLst>
              <a:ext uri="{FF2B5EF4-FFF2-40B4-BE49-F238E27FC236}">
                <a16:creationId xmlns:a16="http://schemas.microsoft.com/office/drawing/2014/main" id="{2A6095A5-1463-47F9-AC07-C422E7F58A7C}"/>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7679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Request/Expense Settings</a:t>
            </a:r>
          </a:p>
        </p:txBody>
      </p:sp>
      <p:sp>
        <p:nvSpPr>
          <p:cNvPr id="3" name="Content Placeholder 2"/>
          <p:cNvSpPr>
            <a:spLocks noGrp="1"/>
          </p:cNvSpPr>
          <p:nvPr>
            <p:ph idx="1"/>
          </p:nvPr>
        </p:nvSpPr>
        <p:spPr>
          <a:xfrm>
            <a:off x="673330" y="2352502"/>
            <a:ext cx="10224655" cy="4272742"/>
          </a:xfrm>
        </p:spPr>
        <p:txBody>
          <a:bodyPr>
            <a:normAutofit/>
          </a:bodyPr>
          <a:lstStyle/>
          <a:p>
            <a:pPr>
              <a:buFont typeface="Wingdings" panose="05000000000000000000" pitchFamily="2" charset="2"/>
              <a:buChar char="Ø"/>
            </a:pPr>
            <a:r>
              <a:rPr lang="en-US" dirty="0"/>
              <a:t>The following categories can be found in both </a:t>
            </a:r>
            <a:r>
              <a:rPr lang="en-US" b="1" dirty="0">
                <a:solidFill>
                  <a:schemeClr val="accent2">
                    <a:lumMod val="75000"/>
                  </a:schemeClr>
                </a:solidFill>
              </a:rPr>
              <a:t>Request Settings </a:t>
            </a:r>
            <a:r>
              <a:rPr lang="en-US" dirty="0"/>
              <a:t>and </a:t>
            </a:r>
            <a:r>
              <a:rPr lang="en-US" b="1" dirty="0">
                <a:solidFill>
                  <a:schemeClr val="accent2">
                    <a:lumMod val="75000"/>
                  </a:schemeClr>
                </a:solidFill>
              </a:rPr>
              <a:t>Expense Settings</a:t>
            </a:r>
            <a:r>
              <a:rPr lang="en-US" dirty="0"/>
              <a:t>. Once you assign it to one setting, it will automatically be assigned to the other, except for Preferences (Email)…</a:t>
            </a:r>
          </a:p>
          <a:p>
            <a:pPr lvl="2"/>
            <a:endParaRPr lang="en-US" dirty="0"/>
          </a:p>
          <a:p>
            <a:pPr lvl="2"/>
            <a:endParaRPr lang="en-US" dirty="0"/>
          </a:p>
          <a:p>
            <a:pPr marL="457200" lvl="1"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54553002"/>
              </p:ext>
            </p:extLst>
          </p:nvPr>
        </p:nvGraphicFramePr>
        <p:xfrm>
          <a:off x="1883169" y="3516935"/>
          <a:ext cx="8033198" cy="3108309"/>
        </p:xfrm>
        <a:graphic>
          <a:graphicData uri="http://schemas.openxmlformats.org/drawingml/2006/table">
            <a:tbl>
              <a:tblPr firstRow="1" bandRow="1">
                <a:tableStyleId>{5C22544A-7EE6-4342-B048-85BDC9FD1C3A}</a:tableStyleId>
              </a:tblPr>
              <a:tblGrid>
                <a:gridCol w="2187790">
                  <a:extLst>
                    <a:ext uri="{9D8B030D-6E8A-4147-A177-3AD203B41FA5}">
                      <a16:colId xmlns:a16="http://schemas.microsoft.com/office/drawing/2014/main" val="1247265486"/>
                    </a:ext>
                  </a:extLst>
                </a:gridCol>
                <a:gridCol w="5845408">
                  <a:extLst>
                    <a:ext uri="{9D8B030D-6E8A-4147-A177-3AD203B41FA5}">
                      <a16:colId xmlns:a16="http://schemas.microsoft.com/office/drawing/2014/main" val="2052739641"/>
                    </a:ext>
                  </a:extLst>
                </a:gridCol>
              </a:tblGrid>
              <a:tr h="332779">
                <a:tc>
                  <a:txBody>
                    <a:bodyPr/>
                    <a:lstStyle/>
                    <a:p>
                      <a:r>
                        <a:rPr lang="en-US" dirty="0"/>
                        <a:t>Settings</a:t>
                      </a:r>
                    </a:p>
                  </a:txBody>
                  <a:tcPr/>
                </a:tc>
                <a:tc>
                  <a:txBody>
                    <a:bodyPr/>
                    <a:lstStyle/>
                    <a:p>
                      <a:r>
                        <a:rPr lang="en-US" dirty="0"/>
                        <a:t>Descriptions</a:t>
                      </a:r>
                    </a:p>
                  </a:txBody>
                  <a:tcPr/>
                </a:tc>
                <a:extLst>
                  <a:ext uri="{0D108BD9-81ED-4DB2-BD59-A6C34878D82A}">
                    <a16:rowId xmlns:a16="http://schemas.microsoft.com/office/drawing/2014/main" val="3258142084"/>
                  </a:ext>
                </a:extLst>
              </a:tr>
              <a:tr h="489800">
                <a:tc>
                  <a:txBody>
                    <a:bodyPr/>
                    <a:lstStyle/>
                    <a:p>
                      <a:r>
                        <a:rPr lang="en-US" sz="1100" b="1" dirty="0"/>
                        <a:t>Preferences (Email)</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Select options that define when you want to receive email notifications.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dk1"/>
                          </a:solidFill>
                          <a:latin typeface="+mn-lt"/>
                          <a:ea typeface="+mn-ea"/>
                          <a:cs typeface="+mn-cs"/>
                        </a:rPr>
                        <a:t>Actual setting selections are different in both Request and Expense.</a:t>
                      </a:r>
                    </a:p>
                  </a:txBody>
                  <a:tcPr/>
                </a:tc>
                <a:extLst>
                  <a:ext uri="{0D108BD9-81ED-4DB2-BD59-A6C34878D82A}">
                    <a16:rowId xmlns:a16="http://schemas.microsoft.com/office/drawing/2014/main" val="344609391"/>
                  </a:ext>
                </a:extLst>
              </a:tr>
              <a:tr h="588459">
                <a:tc>
                  <a:txBody>
                    <a:bodyPr/>
                    <a:lstStyle/>
                    <a:p>
                      <a:r>
                        <a:rPr lang="en-US" sz="1100" b="1" dirty="0"/>
                        <a:t>Information (chartfield) &amp; </a:t>
                      </a:r>
                      <a:r>
                        <a:rPr lang="en-US" sz="1100" b="1" baseline="0" dirty="0"/>
                        <a:t>Approvers (“Reports to”)</a:t>
                      </a:r>
                      <a:endParaRPr lang="en-US" sz="1100" b="1" dirty="0"/>
                    </a:p>
                  </a:txBody>
                  <a:tcPr/>
                </a:tc>
                <a:tc>
                  <a:txBody>
                    <a:bodyPr/>
                    <a:lstStyle/>
                    <a:p>
                      <a:pPr marL="285750" indent="-285750">
                        <a:buFont typeface="Arial" panose="020B0604020202020204" pitchFamily="34" charset="0"/>
                        <a:buChar char="•"/>
                      </a:pPr>
                      <a:r>
                        <a:rPr lang="en-US" sz="1100" kern="1200" dirty="0">
                          <a:solidFill>
                            <a:schemeClr val="dk1"/>
                          </a:solidFill>
                          <a:latin typeface="+mn-lt"/>
                          <a:ea typeface="+mn-ea"/>
                          <a:cs typeface="+mn-cs"/>
                        </a:rPr>
                        <a:t>You can view this information. You cannot update this information, however you can change the chartfield on the actual Travel Request and Expense Report. “Reports to” Approver is</a:t>
                      </a:r>
                      <a:r>
                        <a:rPr lang="en-US" sz="1100" kern="1200" baseline="0" dirty="0">
                          <a:solidFill>
                            <a:schemeClr val="dk1"/>
                          </a:solidFill>
                          <a:latin typeface="+mn-lt"/>
                          <a:ea typeface="+mn-ea"/>
                          <a:cs typeface="+mn-cs"/>
                        </a:rPr>
                        <a:t> your direct report provided by HR.</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2224034157"/>
                  </a:ext>
                </a:extLst>
              </a:tr>
              <a:tr h="469669">
                <a:tc>
                  <a:txBody>
                    <a:bodyPr/>
                    <a:lstStyle/>
                    <a:p>
                      <a:r>
                        <a:rPr lang="en-US" sz="1100" b="1" dirty="0"/>
                        <a:t>Delegates</a:t>
                      </a:r>
                    </a:p>
                  </a:txBody>
                  <a:tcPr/>
                </a:tc>
                <a:tc>
                  <a:txBody>
                    <a:bodyPr/>
                    <a:lstStyle/>
                    <a:p>
                      <a:pPr marL="285750" indent="-285750">
                        <a:buFont typeface="Arial" panose="020B0604020202020204" pitchFamily="34" charset="0"/>
                        <a:buChar char="•"/>
                      </a:pPr>
                      <a:r>
                        <a:rPr lang="en-US" sz="1100" kern="1200" dirty="0">
                          <a:solidFill>
                            <a:schemeClr val="dk1"/>
                          </a:solidFill>
                          <a:latin typeface="+mn-lt"/>
                          <a:ea typeface="+mn-ea"/>
                          <a:cs typeface="+mn-cs"/>
                        </a:rPr>
                        <a:t>By assigning permissions to a delegate, you are assigning</a:t>
                      </a:r>
                      <a:r>
                        <a:rPr lang="en-US" sz="1100" kern="1200" baseline="0" dirty="0">
                          <a:solidFill>
                            <a:schemeClr val="dk1"/>
                          </a:solidFill>
                          <a:latin typeface="+mn-lt"/>
                          <a:ea typeface="+mn-ea"/>
                          <a:cs typeface="+mn-cs"/>
                        </a:rPr>
                        <a:t> permissions for Request and Expense.</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738091679"/>
                  </a:ext>
                </a:extLst>
              </a:tr>
              <a:tr h="588459">
                <a:tc>
                  <a:txBody>
                    <a:bodyPr/>
                    <a:lstStyle/>
                    <a:p>
                      <a:r>
                        <a:rPr lang="en-US" sz="1100" b="1" dirty="0"/>
                        <a:t>Favorite Attendees</a:t>
                      </a:r>
                    </a:p>
                  </a:txBody>
                  <a:tcPr/>
                </a:tc>
                <a:tc>
                  <a:txBody>
                    <a:bodyPr/>
                    <a:lstStyle/>
                    <a:p>
                      <a:pPr marL="285750" indent="-285750">
                        <a:buFont typeface="Arial" panose="020B0604020202020204" pitchFamily="34" charset="0"/>
                        <a:buChar char="•"/>
                      </a:pPr>
                      <a:r>
                        <a:rPr lang="en-US" sz="1100" kern="1200" dirty="0">
                          <a:solidFill>
                            <a:schemeClr val="dk1"/>
                          </a:solidFill>
                          <a:latin typeface="+mn-lt"/>
                          <a:ea typeface="+mn-ea"/>
                          <a:cs typeface="+mn-cs"/>
                        </a:rPr>
                        <a:t>Attendees added to Request will also be added to Expense. The Attendee functionality can be used to enter attendee names that are present at a travel business entertainment event (Hospitality</a:t>
                      </a:r>
                      <a:r>
                        <a:rPr lang="en-US" sz="1100" kern="1200" baseline="0" dirty="0">
                          <a:solidFill>
                            <a:schemeClr val="dk1"/>
                          </a:solidFill>
                          <a:latin typeface="+mn-lt"/>
                          <a:ea typeface="+mn-ea"/>
                          <a:cs typeface="+mn-cs"/>
                        </a:rPr>
                        <a:t> related)</a:t>
                      </a:r>
                      <a:r>
                        <a:rPr lang="en-US" sz="1100" kern="1200" dirty="0">
                          <a:solidFill>
                            <a:schemeClr val="dk1"/>
                          </a:solidFill>
                          <a:latin typeface="+mn-lt"/>
                          <a:ea typeface="+mn-ea"/>
                          <a:cs typeface="+mn-cs"/>
                        </a:rPr>
                        <a:t>. </a:t>
                      </a:r>
                    </a:p>
                  </a:txBody>
                  <a:tcPr/>
                </a:tc>
                <a:extLst>
                  <a:ext uri="{0D108BD9-81ED-4DB2-BD59-A6C34878D82A}">
                    <a16:rowId xmlns:a16="http://schemas.microsoft.com/office/drawing/2014/main" val="2302870874"/>
                  </a:ext>
                </a:extLst>
              </a:tr>
              <a:tr h="455581">
                <a:tc>
                  <a:txBody>
                    <a:bodyPr/>
                    <a:lstStyle/>
                    <a:p>
                      <a:r>
                        <a:rPr lang="en-US" sz="1100" b="1" dirty="0"/>
                        <a:t>Personal Car (Under</a:t>
                      </a:r>
                      <a:r>
                        <a:rPr lang="en-US" sz="1100" b="1" baseline="0" dirty="0"/>
                        <a:t> Expense Settings Only)</a:t>
                      </a:r>
                      <a:endParaRPr lang="en-US" sz="1100" b="1"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mn-lt"/>
                          <a:ea typeface="+mn-ea"/>
                          <a:cs typeface="+mn-cs"/>
                        </a:rPr>
                        <a:t>In order to claim personal car mileage on an expense report, you </a:t>
                      </a:r>
                      <a:r>
                        <a:rPr lang="en-US" sz="1100" dirty="0"/>
                        <a:t>need to add a car to your profile. The</a:t>
                      </a:r>
                      <a:r>
                        <a:rPr lang="en-US" sz="1100" baseline="0" dirty="0"/>
                        <a:t> </a:t>
                      </a:r>
                      <a:r>
                        <a:rPr lang="en-US" sz="1100" b="1" baseline="0" dirty="0">
                          <a:solidFill>
                            <a:schemeClr val="accent2">
                              <a:lumMod val="75000"/>
                            </a:schemeClr>
                          </a:solidFill>
                        </a:rPr>
                        <a:t>Vehicle ID </a:t>
                      </a:r>
                      <a:r>
                        <a:rPr lang="en-US" sz="1100" baseline="0" dirty="0"/>
                        <a:t>is your license plate #. </a:t>
                      </a:r>
                      <a:r>
                        <a:rPr lang="en-US" sz="1100" b="1" baseline="0" dirty="0">
                          <a:solidFill>
                            <a:schemeClr val="accent2">
                              <a:lumMod val="75000"/>
                            </a:schemeClr>
                          </a:solidFill>
                        </a:rPr>
                        <a:t>Mileage Rate Type </a:t>
                      </a:r>
                      <a:r>
                        <a:rPr lang="en-US" sz="1100" baseline="0" dirty="0"/>
                        <a:t>is </a:t>
                      </a:r>
                      <a:r>
                        <a:rPr lang="en-US" sz="1100" b="1" baseline="0" dirty="0">
                          <a:solidFill>
                            <a:schemeClr val="accent2">
                              <a:lumMod val="75000"/>
                            </a:schemeClr>
                          </a:solidFill>
                        </a:rPr>
                        <a:t>Personal</a:t>
                      </a:r>
                      <a:r>
                        <a:rPr lang="en-US" sz="1100" baseline="0" dirty="0"/>
                        <a:t> (CSU current standard reimbursement rate) or </a:t>
                      </a:r>
                      <a:r>
                        <a:rPr lang="en-US" sz="1100" b="1" baseline="0" dirty="0">
                          <a:solidFill>
                            <a:schemeClr val="accent2">
                              <a:lumMod val="75000"/>
                            </a:schemeClr>
                          </a:solidFill>
                        </a:rPr>
                        <a:t>Athletics</a:t>
                      </a:r>
                      <a:r>
                        <a:rPr lang="en-US" sz="1100" baseline="0" dirty="0"/>
                        <a:t>.</a:t>
                      </a:r>
                      <a:endParaRPr lang="en-US" sz="1100" dirty="0"/>
                    </a:p>
                  </a:txBody>
                  <a:tcPr/>
                </a:tc>
                <a:extLst>
                  <a:ext uri="{0D108BD9-81ED-4DB2-BD59-A6C34878D82A}">
                    <a16:rowId xmlns:a16="http://schemas.microsoft.com/office/drawing/2014/main" val="1984491043"/>
                  </a:ext>
                </a:extLst>
              </a:tr>
            </a:tbl>
          </a:graphicData>
        </a:graphic>
      </p:graphicFrame>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618B1097-D24A-4488-A744-890FB33BA5EA}"/>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8" name="Picture 7">
            <a:extLst>
              <a:ext uri="{FF2B5EF4-FFF2-40B4-BE49-F238E27FC236}">
                <a16:creationId xmlns:a16="http://schemas.microsoft.com/office/drawing/2014/main" id="{449545EE-C315-4A1E-872D-ACE4BEC66C4F}"/>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1971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Delegate Permissions</a:t>
            </a:r>
          </a:p>
        </p:txBody>
      </p:sp>
      <p:sp>
        <p:nvSpPr>
          <p:cNvPr id="4" name="Content Placeholder 3"/>
          <p:cNvSpPr>
            <a:spLocks noGrp="1"/>
          </p:cNvSpPr>
          <p:nvPr>
            <p:ph idx="1"/>
          </p:nvPr>
        </p:nvSpPr>
        <p:spPr>
          <a:xfrm>
            <a:off x="489528" y="2320506"/>
            <a:ext cx="5958613" cy="4283494"/>
          </a:xfrm>
        </p:spPr>
        <p:txBody>
          <a:bodyPr>
            <a:normAutofit fontScale="92500" lnSpcReduction="20000"/>
          </a:bodyPr>
          <a:lstStyle/>
          <a:p>
            <a:pPr marL="0" indent="0">
              <a:buNone/>
            </a:pPr>
            <a:r>
              <a:rPr lang="en-US" sz="1500" b="1" dirty="0"/>
              <a:t>Delegate</a:t>
            </a:r>
            <a:r>
              <a:rPr lang="en-US" sz="1500" dirty="0"/>
              <a:t> - employee who is allowed to perform work on behalf of another employee. Delegate Permissions are only for Request and Expense. You will also need to add this delegate as an Assistant/Travel Arranger to allow them to book travel via Concur.</a:t>
            </a:r>
          </a:p>
          <a:p>
            <a:pPr>
              <a:buFont typeface="Wingdings" panose="05000000000000000000" pitchFamily="2" charset="2"/>
              <a:buChar char="Ø"/>
            </a:pPr>
            <a:r>
              <a:rPr lang="en-US" sz="1500" b="1" u="sng" dirty="0"/>
              <a:t>Traveler Permissions:</a:t>
            </a:r>
          </a:p>
          <a:p>
            <a:pPr lvl="1">
              <a:buFont typeface="Wingdings" panose="05000000000000000000" pitchFamily="2" charset="2"/>
              <a:buChar char="ü"/>
            </a:pPr>
            <a:r>
              <a:rPr lang="en-US" sz="1500" dirty="0">
                <a:solidFill>
                  <a:schemeClr val="tx1"/>
                </a:solidFill>
              </a:rPr>
              <a:t>Prepare </a:t>
            </a:r>
            <a:r>
              <a:rPr lang="en-US" sz="1500" dirty="0"/>
              <a:t>Travel Requests and Expenses Reports </a:t>
            </a:r>
          </a:p>
          <a:p>
            <a:pPr lvl="1">
              <a:buFont typeface="Wingdings" panose="05000000000000000000" pitchFamily="2" charset="2"/>
              <a:buChar char="ü"/>
            </a:pPr>
            <a:r>
              <a:rPr lang="en-US" sz="1500" dirty="0"/>
              <a:t>View Receipt Images </a:t>
            </a:r>
          </a:p>
          <a:p>
            <a:pPr lvl="1">
              <a:buFont typeface="Wingdings" panose="05000000000000000000" pitchFamily="2" charset="2"/>
              <a:buChar char="ü"/>
            </a:pPr>
            <a:r>
              <a:rPr lang="en-US" sz="1500" dirty="0"/>
              <a:t>Receive a copy of Email Notifications (No approval emails)</a:t>
            </a:r>
          </a:p>
          <a:p>
            <a:pPr>
              <a:buFont typeface="Wingdings" panose="05000000000000000000" pitchFamily="2" charset="2"/>
              <a:buChar char="Ø"/>
            </a:pPr>
            <a:r>
              <a:rPr lang="en-US" sz="1500" b="1" u="sng" dirty="0"/>
              <a:t>Approver Permissions</a:t>
            </a:r>
            <a:r>
              <a:rPr lang="en-US" sz="1500" b="1" dirty="0"/>
              <a:t>: </a:t>
            </a:r>
            <a:r>
              <a:rPr lang="en-US" sz="1500" dirty="0"/>
              <a:t>Approvers will have additional approval permissions to assign to a delegate. </a:t>
            </a:r>
          </a:p>
          <a:p>
            <a:pPr lvl="1">
              <a:buFont typeface="Wingdings" panose="05000000000000000000" pitchFamily="2" charset="2"/>
              <a:buChar char="ü"/>
            </a:pPr>
            <a:r>
              <a:rPr lang="en-US" sz="1500" dirty="0">
                <a:solidFill>
                  <a:schemeClr val="tx1"/>
                </a:solidFill>
              </a:rPr>
              <a:t>Approve Travel Requests and Expenses Reports without date constraints</a:t>
            </a:r>
          </a:p>
          <a:p>
            <a:pPr lvl="1">
              <a:buFont typeface="Wingdings" panose="05000000000000000000" pitchFamily="2" charset="2"/>
              <a:buChar char="ü"/>
            </a:pPr>
            <a:r>
              <a:rPr lang="en-US" sz="1500" dirty="0">
                <a:solidFill>
                  <a:schemeClr val="tx1"/>
                </a:solidFill>
              </a:rPr>
              <a:t>Approve Temporarily (beginning/end date required) </a:t>
            </a:r>
          </a:p>
          <a:p>
            <a:pPr lvl="1">
              <a:buFont typeface="Wingdings" panose="05000000000000000000" pitchFamily="2" charset="2"/>
              <a:buChar char="ü"/>
            </a:pPr>
            <a:r>
              <a:rPr lang="en-US" sz="1500" dirty="0">
                <a:solidFill>
                  <a:schemeClr val="tx1"/>
                </a:solidFill>
              </a:rPr>
              <a:t>Preview </a:t>
            </a:r>
            <a:r>
              <a:rPr lang="en-US" sz="1500" dirty="0"/>
              <a:t>Travel Request/Expense Report for Approver prior to Approval</a:t>
            </a:r>
          </a:p>
          <a:p>
            <a:pPr lvl="1">
              <a:buFont typeface="Wingdings" panose="05000000000000000000" pitchFamily="2" charset="2"/>
              <a:buChar char="ü"/>
            </a:pPr>
            <a:r>
              <a:rPr lang="en-US" sz="1500" dirty="0"/>
              <a:t>Receive a copy of Approval Email Notifications</a:t>
            </a:r>
          </a:p>
          <a:p>
            <a:pPr marL="457200" lvl="1" indent="0">
              <a:buNone/>
            </a:pPr>
            <a:endParaRPr lang="en-US" sz="1200" dirty="0"/>
          </a:p>
        </p:txBody>
      </p:sp>
      <p:pic>
        <p:nvPicPr>
          <p:cNvPr id="8" name="Picture 7"/>
          <p:cNvPicPr>
            <a:picLocks noChangeAspect="1"/>
          </p:cNvPicPr>
          <p:nvPr/>
        </p:nvPicPr>
        <p:blipFill>
          <a:blip r:embed="rId2"/>
          <a:stretch>
            <a:fillRect/>
          </a:stretch>
        </p:blipFill>
        <p:spPr>
          <a:xfrm>
            <a:off x="6474026" y="3048848"/>
            <a:ext cx="5482446" cy="1845576"/>
          </a:xfrm>
          <a:prstGeom prst="rect">
            <a:avLst/>
          </a:prstGeom>
          <a:ln>
            <a:solidFill>
              <a:schemeClr val="accent2">
                <a:lumMod val="75000"/>
              </a:schemeClr>
            </a:solidFill>
          </a:ln>
          <a:effectLst/>
        </p:spPr>
      </p:pic>
      <p:sp>
        <p:nvSpPr>
          <p:cNvPr id="9" name="Line Callout 1 8"/>
          <p:cNvSpPr/>
          <p:nvPr/>
        </p:nvSpPr>
        <p:spPr>
          <a:xfrm>
            <a:off x="8139261" y="2974865"/>
            <a:ext cx="975004" cy="405736"/>
          </a:xfrm>
          <a:prstGeom prst="borderCallout1">
            <a:avLst>
              <a:gd name="adj1" fmla="val 108946"/>
              <a:gd name="adj2" fmla="val 24013"/>
              <a:gd name="adj3" fmla="val 222664"/>
              <a:gd name="adj4" fmla="val 11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Traveler Permissions</a:t>
            </a:r>
          </a:p>
        </p:txBody>
      </p:sp>
      <p:sp>
        <p:nvSpPr>
          <p:cNvPr id="10" name="Rectangle 9"/>
          <p:cNvSpPr/>
          <p:nvPr/>
        </p:nvSpPr>
        <p:spPr>
          <a:xfrm>
            <a:off x="7625543" y="3971636"/>
            <a:ext cx="1376218" cy="378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10463642" y="2974866"/>
            <a:ext cx="1017158" cy="405735"/>
          </a:xfrm>
          <a:prstGeom prst="borderCallout1">
            <a:avLst>
              <a:gd name="adj1" fmla="val 108946"/>
              <a:gd name="adj2" fmla="val 24013"/>
              <a:gd name="adj3" fmla="val 206978"/>
              <a:gd name="adj4" fmla="val 11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Approver Permissions</a:t>
            </a:r>
          </a:p>
        </p:txBody>
      </p:sp>
      <p:sp>
        <p:nvSpPr>
          <p:cNvPr id="12" name="Rectangle 11"/>
          <p:cNvSpPr/>
          <p:nvPr/>
        </p:nvSpPr>
        <p:spPr>
          <a:xfrm>
            <a:off x="9027645" y="3971636"/>
            <a:ext cx="2643423" cy="378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7625543" y="5162204"/>
            <a:ext cx="2142837" cy="766617"/>
          </a:xfrm>
          <a:prstGeom prst="wedgeRoundRectCallout">
            <a:avLst>
              <a:gd name="adj1" fmla="val 33003"/>
              <a:gd name="adj2" fmla="val -156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Employee you assign “Can Approve” permission must already be an approver in Concur.</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 name="Slide Number Placeholder 14">
            <a:extLst>
              <a:ext uri="{FF2B5EF4-FFF2-40B4-BE49-F238E27FC236}">
                <a16:creationId xmlns:a16="http://schemas.microsoft.com/office/drawing/2014/main" id="{DD61F904-65B8-47A6-BDE7-3DC9213E9F7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6" name="Picture 15">
            <a:extLst>
              <a:ext uri="{FF2B5EF4-FFF2-40B4-BE49-F238E27FC236}">
                <a16:creationId xmlns:a16="http://schemas.microsoft.com/office/drawing/2014/main" id="{85597176-1822-4CD4-AA6F-BF67548A52F5}"/>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0157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Settings</a:t>
            </a:r>
          </a:p>
        </p:txBody>
      </p:sp>
      <p:sp>
        <p:nvSpPr>
          <p:cNvPr id="3" name="Content Placeholder 2"/>
          <p:cNvSpPr>
            <a:spLocks noGrp="1"/>
          </p:cNvSpPr>
          <p:nvPr>
            <p:ph idx="1"/>
          </p:nvPr>
        </p:nvSpPr>
        <p:spPr>
          <a:xfrm>
            <a:off x="1154954" y="2477193"/>
            <a:ext cx="9468711" cy="3981795"/>
          </a:xfrm>
        </p:spPr>
        <p:txBody>
          <a:bodyPr>
            <a:normAutofit/>
          </a:bodyPr>
          <a:lstStyle/>
          <a:p>
            <a:pPr>
              <a:buFont typeface="Wingdings" panose="05000000000000000000" pitchFamily="2" charset="2"/>
              <a:buChar char="Ø"/>
            </a:pPr>
            <a:r>
              <a:rPr lang="en-US" sz="1700" b="1" dirty="0"/>
              <a:t>Travel Preferences – </a:t>
            </a:r>
            <a:r>
              <a:rPr lang="en-US" sz="1700" dirty="0"/>
              <a:t>Complete all fields if you will be Booking Travel via Concur so your preferences will be saved and to enhance your search results and reservation wishes using the online booking tool.</a:t>
            </a: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89484906"/>
              </p:ext>
            </p:extLst>
          </p:nvPr>
        </p:nvGraphicFramePr>
        <p:xfrm>
          <a:off x="2108351" y="3416531"/>
          <a:ext cx="7866921" cy="2926079"/>
        </p:xfrm>
        <a:graphic>
          <a:graphicData uri="http://schemas.openxmlformats.org/drawingml/2006/table">
            <a:tbl>
              <a:tblPr firstRow="1" bandRow="1">
                <a:tableStyleId>{5C22544A-7EE6-4342-B048-85BDC9FD1C3A}</a:tableStyleId>
              </a:tblPr>
              <a:tblGrid>
                <a:gridCol w="3647315">
                  <a:extLst>
                    <a:ext uri="{9D8B030D-6E8A-4147-A177-3AD203B41FA5}">
                      <a16:colId xmlns:a16="http://schemas.microsoft.com/office/drawing/2014/main" val="3702249201"/>
                    </a:ext>
                  </a:extLst>
                </a:gridCol>
                <a:gridCol w="4219606">
                  <a:extLst>
                    <a:ext uri="{9D8B030D-6E8A-4147-A177-3AD203B41FA5}">
                      <a16:colId xmlns:a16="http://schemas.microsoft.com/office/drawing/2014/main" val="815155413"/>
                    </a:ext>
                  </a:extLst>
                </a:gridCol>
              </a:tblGrid>
              <a:tr h="423073">
                <a:tc>
                  <a:txBody>
                    <a:bodyPr/>
                    <a:lstStyle/>
                    <a:p>
                      <a:r>
                        <a:rPr lang="en-US" sz="1800" b="1" dirty="0"/>
                        <a:t>Travel Preferences </a:t>
                      </a:r>
                      <a:endParaRPr lang="en-US" dirty="0"/>
                    </a:p>
                  </a:txBody>
                  <a:tcPr/>
                </a:tc>
                <a:tc>
                  <a:txBody>
                    <a:bodyPr/>
                    <a:lstStyle/>
                    <a:p>
                      <a:r>
                        <a:rPr lang="en-US" dirty="0"/>
                        <a:t>Descriptions</a:t>
                      </a:r>
                    </a:p>
                  </a:txBody>
                  <a:tcPr/>
                </a:tc>
                <a:extLst>
                  <a:ext uri="{0D108BD9-81ED-4DB2-BD59-A6C34878D82A}">
                    <a16:rowId xmlns:a16="http://schemas.microsoft.com/office/drawing/2014/main" val="205276650"/>
                  </a:ext>
                </a:extLst>
              </a:tr>
              <a:tr h="493585">
                <a:tc>
                  <a:txBody>
                    <a:bodyPr/>
                    <a:lstStyle/>
                    <a:p>
                      <a:r>
                        <a:rPr lang="en-US" sz="1200" b="1" dirty="0"/>
                        <a:t>Air, Hotel, &amp; Car Rental Preferences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Indicate any preferences such as seat selection, room type, accessibility needs, car transmission, etc.</a:t>
                      </a:r>
                    </a:p>
                  </a:txBody>
                  <a:tcPr/>
                </a:tc>
                <a:extLst>
                  <a:ext uri="{0D108BD9-81ED-4DB2-BD59-A6C34878D82A}">
                    <a16:rowId xmlns:a16="http://schemas.microsoft.com/office/drawing/2014/main" val="2158295309"/>
                  </a:ext>
                </a:extLst>
              </a:tr>
              <a:tr h="493585">
                <a:tc>
                  <a:txBody>
                    <a:bodyPr/>
                    <a:lstStyle/>
                    <a:p>
                      <a:r>
                        <a:rPr lang="en-US" sz="1200" b="1" dirty="0"/>
                        <a:t>Frequent- Traveler &amp; Advantage Programs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indicate any programs/discounts such as AAA member, Government, frequent traveler numbers.</a:t>
                      </a:r>
                    </a:p>
                  </a:txBody>
                  <a:tcPr/>
                </a:tc>
                <a:extLst>
                  <a:ext uri="{0D108BD9-81ED-4DB2-BD59-A6C34878D82A}">
                    <a16:rowId xmlns:a16="http://schemas.microsoft.com/office/drawing/2014/main" val="3821314638"/>
                  </a:ext>
                </a:extLst>
              </a:tr>
              <a:tr h="322819">
                <a:tc>
                  <a:txBody>
                    <a:bodyPr/>
                    <a:lstStyle/>
                    <a:p>
                      <a:r>
                        <a:rPr lang="en-US" sz="1200" b="1" dirty="0"/>
                        <a:t>TSA Secure Flight -Required</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Add date of birth and TSA Pre-check number.</a:t>
                      </a:r>
                    </a:p>
                  </a:txBody>
                  <a:tcPr/>
                </a:tc>
                <a:extLst>
                  <a:ext uri="{0D108BD9-81ED-4DB2-BD59-A6C34878D82A}">
                    <a16:rowId xmlns:a16="http://schemas.microsoft.com/office/drawing/2014/main" val="2432208755"/>
                  </a:ext>
                </a:extLst>
              </a:tr>
              <a:tr h="317305">
                <a:tc>
                  <a:txBody>
                    <a:bodyPr/>
                    <a:lstStyle/>
                    <a:p>
                      <a:r>
                        <a:rPr lang="en-US" sz="1200" b="1" dirty="0"/>
                        <a:t>International Travel: Passports and Visas </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Add passport/International Visa information.</a:t>
                      </a:r>
                      <a:endParaRPr lang="en-US" sz="1100" b="1" dirty="0"/>
                    </a:p>
                  </a:txBody>
                  <a:tcPr/>
                </a:tc>
                <a:extLst>
                  <a:ext uri="{0D108BD9-81ED-4DB2-BD59-A6C34878D82A}">
                    <a16:rowId xmlns:a16="http://schemas.microsoft.com/office/drawing/2014/main" val="1030814771"/>
                  </a:ext>
                </a:extLst>
              </a:tr>
              <a:tr h="382127">
                <a:tc>
                  <a:txBody>
                    <a:bodyPr/>
                    <a:lstStyle/>
                    <a:p>
                      <a:r>
                        <a:rPr lang="en-US" sz="1200" b="1" dirty="0"/>
                        <a:t>Assistants/Travel Arrangers</a:t>
                      </a:r>
                    </a:p>
                  </a:txBody>
                  <a:tcPr/>
                </a:tc>
                <a:tc>
                  <a:txBody>
                    <a:bodyPr/>
                    <a:lstStyle/>
                    <a:p>
                      <a:pPr marL="285750" indent="-285750">
                        <a:buFont typeface="Arial" panose="020B0604020202020204" pitchFamily="34" charset="0"/>
                        <a:buChar char="•"/>
                      </a:pPr>
                      <a:r>
                        <a:rPr lang="en-US" sz="1100" dirty="0"/>
                        <a:t>Add a</a:t>
                      </a:r>
                      <a:r>
                        <a:rPr lang="en-US" sz="1100" baseline="0" dirty="0"/>
                        <a:t> </a:t>
                      </a:r>
                      <a:r>
                        <a:rPr lang="en-US" sz="1100" dirty="0"/>
                        <a:t>primary Travel Assistant/Travel Arrangers. </a:t>
                      </a:r>
                    </a:p>
                  </a:txBody>
                  <a:tcPr/>
                </a:tc>
                <a:extLst>
                  <a:ext uri="{0D108BD9-81ED-4DB2-BD59-A6C34878D82A}">
                    <a16:rowId xmlns:a16="http://schemas.microsoft.com/office/drawing/2014/main" val="1006062796"/>
                  </a:ext>
                </a:extLst>
              </a:tr>
              <a:tr h="493585">
                <a:tc>
                  <a:txBody>
                    <a:bodyPr/>
                    <a:lstStyle/>
                    <a:p>
                      <a:r>
                        <a:rPr lang="en-US" sz="1200" b="1" dirty="0"/>
                        <a:t>Credit Cards- Required</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US Bank Individual Concur</a:t>
                      </a:r>
                      <a:r>
                        <a:rPr lang="en-US" sz="1100" baseline="0" dirty="0"/>
                        <a:t> </a:t>
                      </a:r>
                      <a:r>
                        <a:rPr lang="en-US" sz="1100" dirty="0"/>
                        <a:t>Travel credit card should be added in</a:t>
                      </a:r>
                      <a:r>
                        <a:rPr lang="en-US" sz="1100" baseline="0" dirty="0"/>
                        <a:t> order to</a:t>
                      </a:r>
                      <a:r>
                        <a:rPr lang="en-US" sz="1100" dirty="0"/>
                        <a:t> guarantee hotel reservations.</a:t>
                      </a:r>
                      <a:endParaRPr lang="en-US" sz="1100" b="1" dirty="0"/>
                    </a:p>
                  </a:txBody>
                  <a:tcPr/>
                </a:tc>
                <a:extLst>
                  <a:ext uri="{0D108BD9-81ED-4DB2-BD59-A6C34878D82A}">
                    <a16:rowId xmlns:a16="http://schemas.microsoft.com/office/drawing/2014/main" val="3414883549"/>
                  </a:ext>
                </a:extLst>
              </a:tr>
            </a:tbl>
          </a:graphicData>
        </a:graphic>
      </p:graphicFrame>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1D73ACD4-6475-4FA9-AAAA-5A7DBF19BCD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 name="Picture 7">
            <a:extLst>
              <a:ext uri="{FF2B5EF4-FFF2-40B4-BE49-F238E27FC236}">
                <a16:creationId xmlns:a16="http://schemas.microsoft.com/office/drawing/2014/main" id="{DF68DC62-7885-4FA6-AC0A-13653971B408}"/>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9531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Assistants/Arrangers</a:t>
            </a:r>
          </a:p>
        </p:txBody>
      </p:sp>
      <p:sp>
        <p:nvSpPr>
          <p:cNvPr id="3" name="Content Placeholder 2"/>
          <p:cNvSpPr>
            <a:spLocks noGrp="1"/>
          </p:cNvSpPr>
          <p:nvPr>
            <p:ph idx="1"/>
          </p:nvPr>
        </p:nvSpPr>
        <p:spPr>
          <a:xfrm>
            <a:off x="540328" y="2603500"/>
            <a:ext cx="4339243" cy="3822238"/>
          </a:xfrm>
        </p:spPr>
        <p:txBody>
          <a:bodyPr>
            <a:normAutofit/>
          </a:bodyPr>
          <a:lstStyle/>
          <a:p>
            <a:pPr>
              <a:buFont typeface="Wingdings" panose="05000000000000000000" pitchFamily="2" charset="2"/>
              <a:buChar char="Ø"/>
            </a:pPr>
            <a:r>
              <a:rPr lang="en-US" sz="1400" b="1" dirty="0"/>
              <a:t>Primary Travel Assistant vs. Travel Arranger – </a:t>
            </a:r>
            <a:r>
              <a:rPr lang="en-US" sz="1400" dirty="0"/>
              <a:t>A </a:t>
            </a:r>
            <a:r>
              <a:rPr lang="en-US" sz="1400" b="1" dirty="0">
                <a:solidFill>
                  <a:schemeClr val="accent2">
                    <a:lumMod val="75000"/>
                  </a:schemeClr>
                </a:solidFill>
              </a:rPr>
              <a:t>Travel Arranger </a:t>
            </a:r>
            <a:r>
              <a:rPr lang="en-US" sz="1400" dirty="0"/>
              <a:t>can perform travel functions such as book travel on a traveler’s behalf whereas a </a:t>
            </a:r>
            <a:r>
              <a:rPr lang="en-US" sz="1400" b="1" dirty="0">
                <a:solidFill>
                  <a:schemeClr val="accent2">
                    <a:lumMod val="75000"/>
                  </a:schemeClr>
                </a:solidFill>
              </a:rPr>
              <a:t>Primary Travel Assistant </a:t>
            </a:r>
            <a:r>
              <a:rPr lang="en-US" sz="1400" dirty="0"/>
              <a:t>can </a:t>
            </a:r>
            <a:r>
              <a:rPr lang="en-US" sz="1400" u="sng" dirty="0"/>
              <a:t>also</a:t>
            </a:r>
            <a:r>
              <a:rPr lang="en-US" sz="1400" dirty="0"/>
              <a:t> receive confirmation emails from CBT (Christopherson Business Travel) regarding the travel as well as update profile information.</a:t>
            </a:r>
          </a:p>
          <a:p>
            <a:pPr>
              <a:buFont typeface="Wingdings" panose="05000000000000000000" pitchFamily="2" charset="2"/>
              <a:buChar char="Ø"/>
            </a:pPr>
            <a:r>
              <a:rPr lang="en-US" sz="1400" dirty="0"/>
              <a:t>In order to make someone a Travel Assistant/Arranger, you must also make them a delegate for Travel Request/Expense. </a:t>
            </a:r>
          </a:p>
        </p:txBody>
      </p:sp>
      <p:pic>
        <p:nvPicPr>
          <p:cNvPr id="4" name="Picture 3"/>
          <p:cNvPicPr>
            <a:picLocks noChangeAspect="1"/>
          </p:cNvPicPr>
          <p:nvPr/>
        </p:nvPicPr>
        <p:blipFill>
          <a:blip r:embed="rId2"/>
          <a:stretch>
            <a:fillRect/>
          </a:stretch>
        </p:blipFill>
        <p:spPr>
          <a:xfrm>
            <a:off x="5162203" y="2603500"/>
            <a:ext cx="5334000" cy="3333750"/>
          </a:xfrm>
          <a:prstGeom prst="rect">
            <a:avLst/>
          </a:prstGeom>
          <a:ln>
            <a:solidFill>
              <a:schemeClr val="accent1"/>
            </a:solidFill>
          </a:ln>
        </p:spPr>
      </p:pic>
      <p:sp>
        <p:nvSpPr>
          <p:cNvPr id="5" name="Right Arrow 4"/>
          <p:cNvSpPr/>
          <p:nvPr/>
        </p:nvSpPr>
        <p:spPr>
          <a:xfrm>
            <a:off x="5020887" y="5677593"/>
            <a:ext cx="282632" cy="14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594676" y="3482004"/>
            <a:ext cx="5214937" cy="1439996"/>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6735992" y="4051714"/>
            <a:ext cx="3111007" cy="2300508"/>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9782354" y="1192168"/>
            <a:ext cx="1817757" cy="488464"/>
          </a:xfrm>
          <a:prstGeom prst="rect">
            <a:avLst/>
          </a:prstGeom>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098F6862-60F8-4E3F-ACF0-29F0EF53853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88240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Travel Request</a:t>
            </a:r>
          </a:p>
        </p:txBody>
      </p:sp>
      <p:sp>
        <p:nvSpPr>
          <p:cNvPr id="3" name="Content Placeholder 2"/>
          <p:cNvSpPr>
            <a:spLocks noGrp="1"/>
          </p:cNvSpPr>
          <p:nvPr>
            <p:ph idx="1"/>
          </p:nvPr>
        </p:nvSpPr>
        <p:spPr>
          <a:xfrm>
            <a:off x="1154953" y="2500594"/>
            <a:ext cx="10445157" cy="4357405"/>
          </a:xfrm>
        </p:spPr>
        <p:txBody>
          <a:bodyPr/>
          <a:lstStyle/>
          <a:p>
            <a:pPr>
              <a:buFont typeface="Wingdings" panose="05000000000000000000" pitchFamily="2" charset="2"/>
              <a:buChar char="Ø"/>
            </a:pPr>
            <a:r>
              <a:rPr lang="en-US" sz="2000" dirty="0"/>
              <a:t>To Create a New Travel Request from the Concur Homepage,                           you have two options:</a:t>
            </a:r>
          </a:p>
          <a:p>
            <a:pPr>
              <a:buFont typeface="Wingdings" panose="05000000000000000000" pitchFamily="2" charset="2"/>
              <a:buChar char="Ø"/>
            </a:pPr>
            <a:endParaRPr lang="en-US" sz="2000" dirty="0"/>
          </a:p>
          <a:p>
            <a:pPr lvl="1">
              <a:buFont typeface="Wingdings" panose="05000000000000000000" pitchFamily="2" charset="2"/>
              <a:buChar char="Ø"/>
            </a:pPr>
            <a:r>
              <a:rPr lang="en-US" sz="1800" dirty="0"/>
              <a:t>On the Quick Task Bar, under </a:t>
            </a:r>
            <a:r>
              <a:rPr lang="en-US" sz="1800" b="1" dirty="0">
                <a:solidFill>
                  <a:schemeClr val="accent2">
                    <a:lumMod val="75000"/>
                  </a:schemeClr>
                </a:solidFill>
              </a:rPr>
              <a:t>New &gt; Start a Request</a:t>
            </a:r>
          </a:p>
          <a:p>
            <a:pPr lvl="1">
              <a:buFont typeface="Wingdings" panose="05000000000000000000" pitchFamily="2" charset="2"/>
              <a:buChar char="Ø"/>
            </a:pPr>
            <a:endParaRPr lang="en-US" sz="1800" dirty="0"/>
          </a:p>
          <a:p>
            <a:pPr marL="457200" lvl="1" indent="0">
              <a:buNone/>
            </a:pPr>
            <a:r>
              <a:rPr lang="en-US" sz="1800" b="1" dirty="0"/>
              <a:t>                                              </a:t>
            </a:r>
            <a:r>
              <a:rPr lang="en-US" sz="1800" b="1" u="sng" dirty="0"/>
              <a:t>OR</a:t>
            </a:r>
          </a:p>
          <a:p>
            <a:pPr lvl="1">
              <a:buFont typeface="Wingdings" panose="05000000000000000000" pitchFamily="2" charset="2"/>
              <a:buChar char="Ø"/>
            </a:pPr>
            <a:endParaRPr lang="en-US" sz="1800" u="sng" dirty="0"/>
          </a:p>
          <a:p>
            <a:pPr lvl="1">
              <a:buFont typeface="Wingdings" panose="05000000000000000000" pitchFamily="2" charset="2"/>
              <a:buChar char="Ø"/>
            </a:pPr>
            <a:r>
              <a:rPr lang="en-US" sz="1800" dirty="0"/>
              <a:t>On the menu, click </a:t>
            </a:r>
            <a:r>
              <a:rPr lang="en-US" sz="1800" b="1" dirty="0">
                <a:solidFill>
                  <a:schemeClr val="accent2">
                    <a:lumMod val="75000"/>
                  </a:schemeClr>
                </a:solidFill>
              </a:rPr>
              <a:t>Requests &gt; New Request</a:t>
            </a:r>
          </a:p>
          <a:p>
            <a:pPr marL="457200" lvl="1" indent="0">
              <a:buNone/>
            </a:pPr>
            <a:endParaRPr lang="en-US" dirty="0"/>
          </a:p>
        </p:txBody>
      </p:sp>
      <p:sp>
        <p:nvSpPr>
          <p:cNvPr id="17" name="Oval 16"/>
          <p:cNvSpPr/>
          <p:nvPr/>
        </p:nvSpPr>
        <p:spPr>
          <a:xfrm>
            <a:off x="5348614" y="4208745"/>
            <a:ext cx="826717" cy="31315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9316866" y="2540119"/>
            <a:ext cx="1770948" cy="2037169"/>
          </a:xfrm>
          <a:prstGeom prst="rect">
            <a:avLst/>
          </a:prstGeom>
          <a:ln>
            <a:solidFill>
              <a:schemeClr val="accent2">
                <a:lumMod val="75000"/>
              </a:schemeClr>
            </a:solidFill>
          </a:ln>
        </p:spPr>
      </p:pic>
      <p:cxnSp>
        <p:nvCxnSpPr>
          <p:cNvPr id="7" name="Straight Arrow Connector 6"/>
          <p:cNvCxnSpPr/>
          <p:nvPr/>
        </p:nvCxnSpPr>
        <p:spPr>
          <a:xfrm>
            <a:off x="8846604" y="3730300"/>
            <a:ext cx="602078" cy="3445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D575AF27-A181-41B1-AC5C-A6BE1EAE529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12" name="Picture 11">
            <a:extLst>
              <a:ext uri="{FF2B5EF4-FFF2-40B4-BE49-F238E27FC236}">
                <a16:creationId xmlns:a16="http://schemas.microsoft.com/office/drawing/2014/main" id="{5A2C8AC0-8287-4B01-8E41-44E7E9DBC74B}"/>
              </a:ext>
            </a:extLst>
          </p:cNvPr>
          <p:cNvPicPr>
            <a:picLocks noChangeAspect="1"/>
          </p:cNvPicPr>
          <p:nvPr/>
        </p:nvPicPr>
        <p:blipFill>
          <a:blip r:embed="rId4"/>
          <a:stretch>
            <a:fillRect/>
          </a:stretch>
        </p:blipFill>
        <p:spPr>
          <a:xfrm>
            <a:off x="9448682" y="1215510"/>
            <a:ext cx="2206543" cy="397178"/>
          </a:xfrm>
          <a:prstGeom prst="rect">
            <a:avLst/>
          </a:prstGeom>
        </p:spPr>
      </p:pic>
      <p:pic>
        <p:nvPicPr>
          <p:cNvPr id="13" name="Picture 12">
            <a:extLst>
              <a:ext uri="{FF2B5EF4-FFF2-40B4-BE49-F238E27FC236}">
                <a16:creationId xmlns:a16="http://schemas.microsoft.com/office/drawing/2014/main" id="{1072CA04-1A90-4E0C-A99E-C2256B5A43CF}"/>
              </a:ext>
            </a:extLst>
          </p:cNvPr>
          <p:cNvPicPr>
            <a:picLocks noChangeAspect="1"/>
          </p:cNvPicPr>
          <p:nvPr/>
        </p:nvPicPr>
        <p:blipFill>
          <a:blip r:embed="rId5"/>
          <a:stretch>
            <a:fillRect/>
          </a:stretch>
        </p:blipFill>
        <p:spPr>
          <a:xfrm>
            <a:off x="9316866" y="4692566"/>
            <a:ext cx="1446209" cy="2034693"/>
          </a:xfrm>
          <a:prstGeom prst="rect">
            <a:avLst/>
          </a:prstGeom>
        </p:spPr>
      </p:pic>
      <p:cxnSp>
        <p:nvCxnSpPr>
          <p:cNvPr id="32" name="Straight Arrow Connector 31"/>
          <p:cNvCxnSpPr/>
          <p:nvPr/>
        </p:nvCxnSpPr>
        <p:spPr>
          <a:xfrm>
            <a:off x="8820175" y="5626261"/>
            <a:ext cx="654936" cy="3614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64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 Training Agenda</a:t>
            </a:r>
          </a:p>
        </p:txBody>
      </p:sp>
      <p:sp>
        <p:nvSpPr>
          <p:cNvPr id="3" name="Content Placeholder 2"/>
          <p:cNvSpPr>
            <a:spLocks noGrp="1"/>
          </p:cNvSpPr>
          <p:nvPr>
            <p:ph sz="half" idx="1"/>
          </p:nvPr>
        </p:nvSpPr>
        <p:spPr>
          <a:xfrm>
            <a:off x="626301" y="2603500"/>
            <a:ext cx="10648649" cy="3817220"/>
          </a:xfrm>
        </p:spPr>
        <p:txBody>
          <a:bodyPr>
            <a:normAutofit/>
          </a:bodyPr>
          <a:lstStyle/>
          <a:p>
            <a:pPr marL="0" indent="0">
              <a:buNone/>
            </a:pPr>
            <a:r>
              <a:rPr lang="en-US" sz="2100" b="1" dirty="0"/>
              <a:t>Today’s meeting will cover:</a:t>
            </a:r>
          </a:p>
          <a:p>
            <a:pPr>
              <a:buFont typeface="Wingdings" panose="05000000000000000000" pitchFamily="2" charset="2"/>
              <a:buChar char="Ø"/>
            </a:pPr>
            <a:r>
              <a:rPr lang="en-US" dirty="0"/>
              <a:t>Concur Overview</a:t>
            </a:r>
          </a:p>
          <a:p>
            <a:pPr lvl="1">
              <a:buFont typeface="Wingdings" panose="05000000000000000000" pitchFamily="2" charset="2"/>
              <a:buChar char="Ø"/>
            </a:pPr>
            <a:r>
              <a:rPr lang="en-US" dirty="0"/>
              <a:t>How to Login and Navigate</a:t>
            </a:r>
          </a:p>
          <a:p>
            <a:pPr lvl="1">
              <a:buFont typeface="Wingdings" panose="05000000000000000000" pitchFamily="2" charset="2"/>
              <a:buChar char="Ø"/>
            </a:pPr>
            <a:r>
              <a:rPr lang="en-US" dirty="0"/>
              <a:t>User Profile Setup</a:t>
            </a:r>
          </a:p>
          <a:p>
            <a:pPr lvl="1">
              <a:buFont typeface="Wingdings" panose="05000000000000000000" pitchFamily="2" charset="2"/>
              <a:buChar char="Ø"/>
            </a:pPr>
            <a:r>
              <a:rPr lang="en-US" dirty="0"/>
              <a:t>Completing a Travel Request		</a:t>
            </a:r>
          </a:p>
          <a:p>
            <a:pPr lvl="1">
              <a:buFont typeface="Wingdings" panose="05000000000000000000" pitchFamily="2" charset="2"/>
              <a:buChar char="Ø"/>
            </a:pPr>
            <a:r>
              <a:rPr lang="en-US" dirty="0"/>
              <a:t>Completing an Expense Report </a:t>
            </a:r>
          </a:p>
          <a:p>
            <a:pPr lvl="1">
              <a:buFont typeface="Wingdings" panose="05000000000000000000" pitchFamily="2" charset="2"/>
              <a:buChar char="Ø"/>
            </a:pPr>
            <a:r>
              <a:rPr lang="en-US" dirty="0"/>
              <a:t>Approval Workflow Process</a:t>
            </a:r>
          </a:p>
          <a:p>
            <a:pPr lvl="1">
              <a:buFont typeface="Wingdings" panose="05000000000000000000" pitchFamily="2" charset="2"/>
              <a:buChar char="Ø"/>
            </a:pPr>
            <a:r>
              <a:rPr lang="en-US" dirty="0"/>
              <a:t>Q &amp;A</a:t>
            </a:r>
          </a:p>
          <a:p>
            <a:endParaRPr lang="en-US" dirty="0"/>
          </a:p>
        </p:txBody>
      </p:sp>
      <p:pic>
        <p:nvPicPr>
          <p:cNvPr id="7" name="Picture 2" descr="Image result for clipart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584" y="2873845"/>
            <a:ext cx="3829266" cy="287195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A58102BC-DC49-465C-BC80-680C7B53E0EE}"/>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9" name="Picture 8">
            <a:extLst>
              <a:ext uri="{FF2B5EF4-FFF2-40B4-BE49-F238E27FC236}">
                <a16:creationId xmlns:a16="http://schemas.microsoft.com/office/drawing/2014/main" id="{95156DAD-D6E5-4E23-A351-76BC609B93DA}"/>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56665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Travel Request</a:t>
            </a:r>
          </a:p>
        </p:txBody>
      </p:sp>
      <p:sp>
        <p:nvSpPr>
          <p:cNvPr id="3" name="Content Placeholder 2"/>
          <p:cNvSpPr>
            <a:spLocks noGrp="1"/>
          </p:cNvSpPr>
          <p:nvPr>
            <p:ph idx="1"/>
          </p:nvPr>
        </p:nvSpPr>
        <p:spPr>
          <a:xfrm>
            <a:off x="1071418" y="2603500"/>
            <a:ext cx="10841844" cy="3416300"/>
          </a:xfrm>
        </p:spPr>
        <p:txBody>
          <a:bodyPr/>
          <a:lstStyle/>
          <a:p>
            <a:pPr marL="0" indent="0">
              <a:buNone/>
            </a:pPr>
            <a:r>
              <a:rPr lang="en-US" dirty="0"/>
              <a:t>Travel Request consists of the following areas:</a:t>
            </a:r>
          </a:p>
          <a:p>
            <a:pPr lvl="2">
              <a:buFont typeface="Wingdings" panose="05000000000000000000" pitchFamily="2" charset="2"/>
              <a:buChar char="Ø"/>
            </a:pPr>
            <a:r>
              <a:rPr lang="en-US" sz="2000" b="1" dirty="0"/>
              <a:t>Request Header</a:t>
            </a:r>
          </a:p>
          <a:p>
            <a:pPr lvl="2">
              <a:buFont typeface="Wingdings" panose="05000000000000000000" pitchFamily="2" charset="2"/>
              <a:buChar char="Ø"/>
            </a:pPr>
            <a:r>
              <a:rPr lang="en-US" sz="2000" b="1" dirty="0"/>
              <a:t>Expenses </a:t>
            </a:r>
          </a:p>
          <a:p>
            <a:pPr lvl="2">
              <a:buFont typeface="Wingdings" panose="05000000000000000000" pitchFamily="2" charset="2"/>
              <a:buChar char="Ø"/>
            </a:pPr>
            <a:r>
              <a:rPr lang="en-US" sz="2000" b="1" dirty="0"/>
              <a:t>Request Timeline</a:t>
            </a:r>
          </a:p>
          <a:p>
            <a:pPr lvl="2">
              <a:buFont typeface="Wingdings" panose="05000000000000000000" pitchFamily="2" charset="2"/>
              <a:buChar char="Ø"/>
            </a:pPr>
            <a:r>
              <a:rPr lang="en-US" sz="2000" b="1" dirty="0"/>
              <a:t>Audit Trail</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76968794-0E6E-419E-8077-102C57D58628}"/>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8" name="Picture 7">
            <a:extLst>
              <a:ext uri="{FF2B5EF4-FFF2-40B4-BE49-F238E27FC236}">
                <a16:creationId xmlns:a16="http://schemas.microsoft.com/office/drawing/2014/main" id="{60B6E4FE-F766-49A6-A610-0BF73D4B4BDB}"/>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1746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Header</a:t>
            </a:r>
          </a:p>
        </p:txBody>
      </p:sp>
      <p:sp>
        <p:nvSpPr>
          <p:cNvPr id="3" name="Content Placeholder 2"/>
          <p:cNvSpPr>
            <a:spLocks noGrp="1"/>
          </p:cNvSpPr>
          <p:nvPr>
            <p:ph idx="1"/>
          </p:nvPr>
        </p:nvSpPr>
        <p:spPr>
          <a:xfrm>
            <a:off x="526094" y="2603500"/>
            <a:ext cx="4332234" cy="3348413"/>
          </a:xfrm>
        </p:spPr>
        <p:txBody>
          <a:bodyPr/>
          <a:lstStyle/>
          <a:p>
            <a:pPr>
              <a:buFont typeface="Wingdings" panose="05000000000000000000" pitchFamily="2" charset="2"/>
              <a:buChar char="Ø"/>
            </a:pPr>
            <a:r>
              <a:rPr lang="en-US" b="1" dirty="0"/>
              <a:t>Step 1</a:t>
            </a:r>
            <a:r>
              <a:rPr lang="en-US" dirty="0"/>
              <a:t>: Complete </a:t>
            </a:r>
            <a:r>
              <a:rPr lang="en-US" b="1" dirty="0">
                <a:solidFill>
                  <a:schemeClr val="accent2">
                    <a:lumMod val="75000"/>
                  </a:schemeClr>
                </a:solidFill>
              </a:rPr>
              <a:t>Travel Request Header</a:t>
            </a:r>
            <a:r>
              <a:rPr lang="en-US" dirty="0"/>
              <a:t>.</a:t>
            </a:r>
          </a:p>
          <a:p>
            <a:pPr>
              <a:buFont typeface="Wingdings" panose="05000000000000000000" pitchFamily="2" charset="2"/>
              <a:buChar char="Ø"/>
            </a:pPr>
            <a:r>
              <a:rPr lang="en-US" b="1" dirty="0"/>
              <a:t>Step 2</a:t>
            </a:r>
            <a:r>
              <a:rPr lang="en-US" dirty="0"/>
              <a:t>: Once Header is complete, click on </a:t>
            </a:r>
            <a:r>
              <a:rPr lang="en-US" b="1" dirty="0">
                <a:solidFill>
                  <a:schemeClr val="accent2">
                    <a:lumMod val="75000"/>
                  </a:schemeClr>
                </a:solidFill>
              </a:rPr>
              <a:t>Create</a:t>
            </a:r>
            <a:r>
              <a:rPr lang="en-US" dirty="0"/>
              <a:t>. </a:t>
            </a:r>
          </a:p>
          <a:p>
            <a:endParaRPr lang="en-US" dirty="0"/>
          </a:p>
        </p:txBody>
      </p:sp>
      <p:pic>
        <p:nvPicPr>
          <p:cNvPr id="14"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239491" y="4430685"/>
            <a:ext cx="1820487" cy="374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58ED0C52-5A50-40AB-9E61-6C6075218289}"/>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8" name="Picture 7">
            <a:extLst>
              <a:ext uri="{FF2B5EF4-FFF2-40B4-BE49-F238E27FC236}">
                <a16:creationId xmlns:a16="http://schemas.microsoft.com/office/drawing/2014/main" id="{96026779-5C5E-441A-B6CD-6F6804B4F201}"/>
              </a:ext>
            </a:extLst>
          </p:cNvPr>
          <p:cNvPicPr>
            <a:picLocks noChangeAspect="1"/>
          </p:cNvPicPr>
          <p:nvPr/>
        </p:nvPicPr>
        <p:blipFill>
          <a:blip r:embed="rId3"/>
          <a:stretch>
            <a:fillRect/>
          </a:stretch>
        </p:blipFill>
        <p:spPr>
          <a:xfrm>
            <a:off x="4858328" y="1903272"/>
            <a:ext cx="6922079" cy="4748868"/>
          </a:xfrm>
          <a:prstGeom prst="rect">
            <a:avLst/>
          </a:prstGeom>
          <a:ln>
            <a:solidFill>
              <a:schemeClr val="tx1"/>
            </a:solidFill>
          </a:ln>
        </p:spPr>
      </p:pic>
      <p:sp>
        <p:nvSpPr>
          <p:cNvPr id="7" name="Rounded Rectangular Callout 6"/>
          <p:cNvSpPr/>
          <p:nvPr/>
        </p:nvSpPr>
        <p:spPr>
          <a:xfrm>
            <a:off x="7220176" y="2610236"/>
            <a:ext cx="1999325" cy="585905"/>
          </a:xfrm>
          <a:prstGeom prst="wedgeRoundRectCallout">
            <a:avLst>
              <a:gd name="adj1" fmla="val -23669"/>
              <a:gd name="adj2" fmla="val 504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boxes with red asterisks (*) are required fields. </a:t>
            </a:r>
          </a:p>
        </p:txBody>
      </p:sp>
      <p:sp>
        <p:nvSpPr>
          <p:cNvPr id="13" name="Line Callout 1 12"/>
          <p:cNvSpPr/>
          <p:nvPr/>
        </p:nvSpPr>
        <p:spPr>
          <a:xfrm>
            <a:off x="5938094" y="3255685"/>
            <a:ext cx="640739" cy="306635"/>
          </a:xfrm>
          <a:prstGeom prst="borderCallout1">
            <a:avLst>
              <a:gd name="adj1" fmla="val 24775"/>
              <a:gd name="adj2" fmla="val -1031"/>
              <a:gd name="adj3" fmla="val 53806"/>
              <a:gd name="adj4" fmla="val -41036"/>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a:t>1-Faculty</a:t>
            </a:r>
          </a:p>
          <a:p>
            <a:r>
              <a:rPr lang="en-US" sz="800" dirty="0"/>
              <a:t>2- Staff</a:t>
            </a:r>
          </a:p>
        </p:txBody>
      </p:sp>
      <p:sp>
        <p:nvSpPr>
          <p:cNvPr id="9" name="Line Callout 1 8"/>
          <p:cNvSpPr/>
          <p:nvPr/>
        </p:nvSpPr>
        <p:spPr>
          <a:xfrm>
            <a:off x="7113596" y="5357064"/>
            <a:ext cx="1554480" cy="634642"/>
          </a:xfrm>
          <a:prstGeom prst="borderCallout1">
            <a:avLst>
              <a:gd name="adj1" fmla="val 39707"/>
              <a:gd name="adj2" fmla="val -312"/>
              <a:gd name="adj3" fmla="val -86932"/>
              <a:gd name="adj4" fmla="val -21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Chartfield default is MDS01 &amp; your Dept. ID is populated from HR.</a:t>
            </a:r>
          </a:p>
        </p:txBody>
      </p:sp>
      <p:sp>
        <p:nvSpPr>
          <p:cNvPr id="6" name="Line Callout 1 5"/>
          <p:cNvSpPr/>
          <p:nvPr/>
        </p:nvSpPr>
        <p:spPr>
          <a:xfrm>
            <a:off x="10335870" y="2644037"/>
            <a:ext cx="1330036" cy="552104"/>
          </a:xfrm>
          <a:prstGeom prst="borderCallout1">
            <a:avLst>
              <a:gd name="adj1" fmla="val 24773"/>
              <a:gd name="adj2" fmla="val -833"/>
              <a:gd name="adj3" fmla="val 105307"/>
              <a:gd name="adj4" fmla="val -1409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a:t>Do you have a plan/substitute for your classes while you are away? Yes, No?</a:t>
            </a:r>
          </a:p>
        </p:txBody>
      </p:sp>
      <p:pic>
        <p:nvPicPr>
          <p:cNvPr id="15" name="Picture 14">
            <a:extLst>
              <a:ext uri="{FF2B5EF4-FFF2-40B4-BE49-F238E27FC236}">
                <a16:creationId xmlns:a16="http://schemas.microsoft.com/office/drawing/2014/main" id="{FB1C7773-FB8D-4D5E-8AAE-BC224E37BA32}"/>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41512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Segments</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E5B8D6BD-DF86-4FF2-8EFE-8A5B2B25AE9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12" name="Picture 11">
            <a:extLst>
              <a:ext uri="{FF2B5EF4-FFF2-40B4-BE49-F238E27FC236}">
                <a16:creationId xmlns:a16="http://schemas.microsoft.com/office/drawing/2014/main" id="{46AF27E3-3EF3-4C6E-A268-1F0E2CAD939C}"/>
              </a:ext>
            </a:extLst>
          </p:cNvPr>
          <p:cNvPicPr>
            <a:picLocks noChangeAspect="1"/>
          </p:cNvPicPr>
          <p:nvPr/>
        </p:nvPicPr>
        <p:blipFill>
          <a:blip r:embed="rId3"/>
          <a:stretch>
            <a:fillRect/>
          </a:stretch>
        </p:blipFill>
        <p:spPr>
          <a:xfrm>
            <a:off x="9448682" y="1215510"/>
            <a:ext cx="2206543" cy="397178"/>
          </a:xfrm>
          <a:prstGeom prst="rect">
            <a:avLst/>
          </a:prstGeom>
        </p:spPr>
      </p:pic>
      <p:sp>
        <p:nvSpPr>
          <p:cNvPr id="13" name="Content Placeholder 2">
            <a:extLst>
              <a:ext uri="{FF2B5EF4-FFF2-40B4-BE49-F238E27FC236}">
                <a16:creationId xmlns:a16="http://schemas.microsoft.com/office/drawing/2014/main" id="{958F654E-2900-4B6A-877C-E402DF2CDD9C}"/>
              </a:ext>
            </a:extLst>
          </p:cNvPr>
          <p:cNvSpPr>
            <a:spLocks noGrp="1"/>
          </p:cNvSpPr>
          <p:nvPr>
            <p:ph idx="1"/>
          </p:nvPr>
        </p:nvSpPr>
        <p:spPr>
          <a:xfrm>
            <a:off x="1517419" y="2511394"/>
            <a:ext cx="8264935" cy="3943075"/>
          </a:xfrm>
        </p:spPr>
        <p:txBody>
          <a:bodyPr>
            <a:normAutofit/>
          </a:bodyPr>
          <a:lstStyle/>
          <a:p>
            <a:pPr marL="0" indent="0">
              <a:buNone/>
            </a:pPr>
            <a:r>
              <a:rPr lang="en-US" dirty="0">
                <a:latin typeface="Calibri" panose="020F0502020204030204" pitchFamily="34" charset="0"/>
                <a:cs typeface="Calibri" panose="020F0502020204030204" pitchFamily="34" charset="0"/>
              </a:rPr>
              <a:t>You can provide estimates for the following additional Expense Types: </a:t>
            </a:r>
            <a:r>
              <a:rPr lang="en-US" b="1" dirty="0">
                <a:solidFill>
                  <a:schemeClr val="accent2">
                    <a:lumMod val="75000"/>
                  </a:schemeClr>
                </a:solidFill>
                <a:latin typeface="Calibri" panose="020F0502020204030204" pitchFamily="34" charset="0"/>
                <a:cs typeface="Calibri" panose="020F0502020204030204" pitchFamily="34" charset="0"/>
              </a:rPr>
              <a:t>Personal Car Mileage, Ground Transportation </a:t>
            </a:r>
            <a:r>
              <a:rPr lang="en-US" dirty="0">
                <a:latin typeface="Calibri" panose="020F0502020204030204" pitchFamily="34" charset="0"/>
                <a:cs typeface="Calibri" panose="020F0502020204030204" pitchFamily="34" charset="0"/>
              </a:rPr>
              <a:t>and </a:t>
            </a:r>
            <a:r>
              <a:rPr lang="en-US" b="1" dirty="0">
                <a:solidFill>
                  <a:schemeClr val="accent2">
                    <a:lumMod val="75000"/>
                  </a:schemeClr>
                </a:solidFill>
                <a:latin typeface="Calibri" panose="020F0502020204030204" pitchFamily="34" charset="0"/>
                <a:cs typeface="Calibri" panose="020F0502020204030204" pitchFamily="34" charset="0"/>
              </a:rPr>
              <a:t>Parking/Tolls.</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You will need to estimate your expenses for the fiscal year. </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You will need to register a car under </a:t>
            </a:r>
            <a:r>
              <a:rPr lang="en-US" b="1" dirty="0">
                <a:solidFill>
                  <a:schemeClr val="accent2">
                    <a:lumMod val="75000"/>
                  </a:schemeClr>
                </a:solidFill>
                <a:latin typeface="Calibri" panose="020F0502020204030204" pitchFamily="34" charset="0"/>
                <a:cs typeface="Calibri" panose="020F0502020204030204" pitchFamily="34" charset="0"/>
              </a:rPr>
              <a:t>Profile &gt; Profile Settings &gt; Personal Car </a:t>
            </a:r>
            <a:r>
              <a:rPr lang="en-US" dirty="0">
                <a:latin typeface="Calibri" panose="020F0502020204030204" pitchFamily="34" charset="0"/>
                <a:cs typeface="Calibri" panose="020F0502020204030204" pitchFamily="34" charset="0"/>
              </a:rPr>
              <a:t>in order to add </a:t>
            </a:r>
            <a:r>
              <a:rPr lang="en-US" b="1" dirty="0">
                <a:solidFill>
                  <a:schemeClr val="accent2">
                    <a:lumMod val="75000"/>
                  </a:schemeClr>
                </a:solidFill>
                <a:latin typeface="Calibri" panose="020F0502020204030204" pitchFamily="34" charset="0"/>
                <a:cs typeface="Calibri" panose="020F0502020204030204" pitchFamily="34" charset="0"/>
              </a:rPr>
              <a:t>Personal Car Mileage </a:t>
            </a:r>
            <a:r>
              <a:rPr lang="en-US" dirty="0">
                <a:latin typeface="Calibri" panose="020F0502020204030204" pitchFamily="34" charset="0"/>
                <a:cs typeface="Calibri" panose="020F0502020204030204" pitchFamily="34" charset="0"/>
              </a:rPr>
              <a:t>Expense Type to an Expense Report. </a:t>
            </a:r>
          </a:p>
        </p:txBody>
      </p:sp>
      <p:pic>
        <p:nvPicPr>
          <p:cNvPr id="14" name="Picture 13">
            <a:extLst>
              <a:ext uri="{FF2B5EF4-FFF2-40B4-BE49-F238E27FC236}">
                <a16:creationId xmlns:a16="http://schemas.microsoft.com/office/drawing/2014/main" id="{E8AAA6A0-4453-4CA3-A1D5-4A8D4A6198FF}"/>
              </a:ext>
            </a:extLst>
          </p:cNvPr>
          <p:cNvPicPr>
            <a:picLocks noChangeAspect="1"/>
          </p:cNvPicPr>
          <p:nvPr/>
        </p:nvPicPr>
        <p:blipFill>
          <a:blip r:embed="rId4"/>
          <a:stretch>
            <a:fillRect/>
          </a:stretch>
        </p:blipFill>
        <p:spPr>
          <a:xfrm>
            <a:off x="2231857" y="3429000"/>
            <a:ext cx="5647619" cy="1542857"/>
          </a:xfrm>
          <a:prstGeom prst="rect">
            <a:avLst/>
          </a:prstGeom>
          <a:ln>
            <a:solidFill>
              <a:schemeClr val="accent1"/>
            </a:solidFill>
          </a:ln>
        </p:spPr>
      </p:pic>
    </p:spTree>
    <p:extLst>
      <p:ext uri="{BB962C8B-B14F-4D97-AF65-F5344CB8AC3E}">
        <p14:creationId xmlns:p14="http://schemas.microsoft.com/office/powerpoint/2010/main" val="309529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Airfare</a:t>
            </a:r>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dirty="0"/>
              <a:t>The dates will populate and move over from the Request Header. Fill in all estimated amount and optional fields if you like and click </a:t>
            </a:r>
            <a:r>
              <a:rPr lang="en-US" b="1" dirty="0">
                <a:solidFill>
                  <a:schemeClr val="accent2">
                    <a:lumMod val="75000"/>
                  </a:schemeClr>
                </a:solidFill>
              </a:rPr>
              <a:t>Save</a:t>
            </a:r>
            <a:r>
              <a:rPr lang="en-US" dirty="0"/>
              <a:t>.</a:t>
            </a:r>
          </a:p>
          <a:p>
            <a:endParaRPr lang="en-US" dirty="0"/>
          </a:p>
        </p:txBody>
      </p:sp>
      <p:pic>
        <p:nvPicPr>
          <p:cNvPr id="6" name="Picture 5"/>
          <p:cNvPicPr>
            <a:picLocks noChangeAspect="1"/>
          </p:cNvPicPr>
          <p:nvPr/>
        </p:nvPicPr>
        <p:blipFill>
          <a:blip r:embed="rId2"/>
          <a:stretch>
            <a:fillRect/>
          </a:stretch>
        </p:blipFill>
        <p:spPr>
          <a:xfrm>
            <a:off x="2847601" y="1031875"/>
            <a:ext cx="762000" cy="590550"/>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a:stretch>
            <a:fillRect/>
          </a:stretch>
        </p:blipFill>
        <p:spPr>
          <a:xfrm>
            <a:off x="959426" y="3450198"/>
            <a:ext cx="9152467" cy="3087658"/>
          </a:xfrm>
          <a:prstGeom prst="rect">
            <a:avLst/>
          </a:prstGeom>
          <a:ln>
            <a:solidFill>
              <a:schemeClr val="accent2">
                <a:lumMod val="75000"/>
              </a:schemeClr>
            </a:solidFill>
          </a:ln>
        </p:spPr>
      </p:pic>
      <p:sp>
        <p:nvSpPr>
          <p:cNvPr id="10" name="Rounded Rectangular Callout 9"/>
          <p:cNvSpPr/>
          <p:nvPr/>
        </p:nvSpPr>
        <p:spPr>
          <a:xfrm>
            <a:off x="6870243" y="3365727"/>
            <a:ext cx="1424949" cy="400383"/>
          </a:xfrm>
          <a:prstGeom prst="wedgeRoundRectCallout">
            <a:avLst>
              <a:gd name="adj1" fmla="val -107167"/>
              <a:gd name="adj2" fmla="val 236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Enter an estimated Amount</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FA43B712-F06D-49A1-A43B-5ED870B82A9C}"/>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13" name="Picture 12">
            <a:extLst>
              <a:ext uri="{FF2B5EF4-FFF2-40B4-BE49-F238E27FC236}">
                <a16:creationId xmlns:a16="http://schemas.microsoft.com/office/drawing/2014/main" id="{56B4529A-2BBD-4306-9523-2E9FD8D75302}"/>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46807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Rental</a:t>
            </a:r>
          </a:p>
        </p:txBody>
      </p:sp>
      <p:sp>
        <p:nvSpPr>
          <p:cNvPr id="5" name="Content Placeholder 4"/>
          <p:cNvSpPr>
            <a:spLocks noGrp="1"/>
          </p:cNvSpPr>
          <p:nvPr>
            <p:ph idx="1"/>
          </p:nvPr>
        </p:nvSpPr>
        <p:spPr>
          <a:xfrm>
            <a:off x="1154954" y="2603499"/>
            <a:ext cx="8825659" cy="3921991"/>
          </a:xfrm>
        </p:spPr>
        <p:txBody>
          <a:bodyPr/>
          <a:lstStyle/>
          <a:p>
            <a:pPr>
              <a:buFont typeface="Wingdings" panose="05000000000000000000" pitchFamily="2" charset="2"/>
              <a:buChar char="Ø"/>
            </a:pPr>
            <a:r>
              <a:rPr lang="en-US" dirty="0"/>
              <a:t>The dates will populate and move over from the Request Header. Fill in all estimated amount and optional fields if you like and click </a:t>
            </a:r>
            <a:r>
              <a:rPr lang="en-US" b="1" dirty="0">
                <a:solidFill>
                  <a:schemeClr val="accent2">
                    <a:lumMod val="75000"/>
                  </a:schemeClr>
                </a:solidFill>
              </a:rPr>
              <a:t>Save</a:t>
            </a:r>
            <a:r>
              <a:rPr lang="en-US" dirty="0"/>
              <a:t>.</a:t>
            </a:r>
          </a:p>
          <a:p>
            <a:endParaRPr lang="en-US" dirty="0"/>
          </a:p>
          <a:p>
            <a:endParaRPr lang="en-US" dirty="0"/>
          </a:p>
        </p:txBody>
      </p:sp>
      <p:pic>
        <p:nvPicPr>
          <p:cNvPr id="3" name="Picture 2"/>
          <p:cNvPicPr>
            <a:picLocks noChangeAspect="1"/>
          </p:cNvPicPr>
          <p:nvPr/>
        </p:nvPicPr>
        <p:blipFill>
          <a:blip r:embed="rId2"/>
          <a:stretch>
            <a:fillRect/>
          </a:stretch>
        </p:blipFill>
        <p:spPr>
          <a:xfrm>
            <a:off x="3763745" y="960163"/>
            <a:ext cx="620365" cy="600025"/>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3"/>
          <a:stretch>
            <a:fillRect/>
          </a:stretch>
        </p:blipFill>
        <p:spPr>
          <a:xfrm>
            <a:off x="1820849" y="3524133"/>
            <a:ext cx="8621581" cy="3048172"/>
          </a:xfrm>
          <a:prstGeom prst="rect">
            <a:avLst/>
          </a:prstGeom>
          <a:ln>
            <a:solidFill>
              <a:schemeClr val="accent2">
                <a:lumMod val="75000"/>
              </a:schemeClr>
            </a:solidFill>
          </a:ln>
        </p:spPr>
      </p:pic>
      <p:sp>
        <p:nvSpPr>
          <p:cNvPr id="10" name="Rounded Rectangular Callout 9"/>
          <p:cNvSpPr/>
          <p:nvPr/>
        </p:nvSpPr>
        <p:spPr>
          <a:xfrm>
            <a:off x="2748566" y="3643405"/>
            <a:ext cx="1145235" cy="296182"/>
          </a:xfrm>
          <a:prstGeom prst="wedgeRoundRectCallout">
            <a:avLst>
              <a:gd name="adj1" fmla="val 94712"/>
              <a:gd name="adj2" fmla="val 19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Enter an estimated Amount</a:t>
            </a:r>
          </a:p>
        </p:txBody>
      </p:sp>
      <p:sp>
        <p:nvSpPr>
          <p:cNvPr id="12" name="Line Callout 1 11"/>
          <p:cNvSpPr/>
          <p:nvPr/>
        </p:nvSpPr>
        <p:spPr>
          <a:xfrm>
            <a:off x="9682424" y="5567095"/>
            <a:ext cx="1185140" cy="400396"/>
          </a:xfrm>
          <a:prstGeom prst="borderCallout1">
            <a:avLst>
              <a:gd name="adj1" fmla="val 115575"/>
              <a:gd name="adj2" fmla="val 21953"/>
              <a:gd name="adj3" fmla="val 177579"/>
              <a:gd name="adj4" fmla="val 5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Click Save when done.</a:t>
            </a:r>
          </a:p>
        </p:txBody>
      </p:sp>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0292088-0BF7-41C9-8D73-6B8D5586C86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13" name="Picture 12">
            <a:extLst>
              <a:ext uri="{FF2B5EF4-FFF2-40B4-BE49-F238E27FC236}">
                <a16:creationId xmlns:a16="http://schemas.microsoft.com/office/drawing/2014/main" id="{872E2612-9A53-472E-83EF-6B2B16AE3E79}"/>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065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a:t>
            </a:r>
          </a:p>
        </p:txBody>
      </p:sp>
      <p:sp>
        <p:nvSpPr>
          <p:cNvPr id="5" name="Content Placeholder 4"/>
          <p:cNvSpPr>
            <a:spLocks noGrp="1"/>
          </p:cNvSpPr>
          <p:nvPr>
            <p:ph idx="1"/>
          </p:nvPr>
        </p:nvSpPr>
        <p:spPr>
          <a:xfrm>
            <a:off x="1252603" y="2385753"/>
            <a:ext cx="9553942" cy="1553763"/>
          </a:xfrm>
        </p:spPr>
        <p:txBody>
          <a:bodyPr>
            <a:normAutofit fontScale="92500" lnSpcReduction="20000"/>
          </a:bodyPr>
          <a:lstStyle/>
          <a:p>
            <a:pPr>
              <a:buFont typeface="Wingdings" panose="05000000000000000000" pitchFamily="2" charset="2"/>
              <a:buChar char="Ø"/>
            </a:pPr>
            <a:r>
              <a:rPr lang="en-US" sz="1600" dirty="0"/>
              <a:t>Fill in the estimated amount for the complete hotel stay and optional fields if you like </a:t>
            </a:r>
          </a:p>
          <a:p>
            <a:pPr>
              <a:buFont typeface="Wingdings" panose="05000000000000000000" pitchFamily="2" charset="2"/>
              <a:buChar char="Ø"/>
            </a:pPr>
            <a:r>
              <a:rPr lang="en-US" sz="1600" dirty="0"/>
              <a:t>Enter </a:t>
            </a:r>
            <a:r>
              <a:rPr lang="en-US" sz="1600" b="1" dirty="0">
                <a:solidFill>
                  <a:schemeClr val="accent2">
                    <a:lumMod val="75000"/>
                  </a:schemeClr>
                </a:solidFill>
              </a:rPr>
              <a:t>Maximum Nightly Rate </a:t>
            </a:r>
            <a:r>
              <a:rPr lang="en-US" sz="1600" dirty="0"/>
              <a:t>that you anticipate your hotel room will be. If your hotel total is above $275 before tax, you will need to attach the Authorization for Exception to Travel form to your Expense Report. Please have the form approved </a:t>
            </a:r>
            <a:r>
              <a:rPr lang="en-US" sz="1600" u="sng" dirty="0"/>
              <a:t>prior</a:t>
            </a:r>
            <a:r>
              <a:rPr lang="en-US" sz="1600" dirty="0"/>
              <a:t> to booking your hotel stay to ensure full reimbursement.</a:t>
            </a:r>
          </a:p>
          <a:p>
            <a:pPr>
              <a:buFont typeface="Wingdings" panose="05000000000000000000" pitchFamily="2" charset="2"/>
              <a:buChar char="Ø"/>
            </a:pPr>
            <a:r>
              <a:rPr lang="en-US" sz="1600" dirty="0"/>
              <a:t>Click </a:t>
            </a:r>
            <a:r>
              <a:rPr lang="en-US" sz="1600" b="1" dirty="0">
                <a:solidFill>
                  <a:schemeClr val="accent2">
                    <a:lumMod val="75000"/>
                  </a:schemeClr>
                </a:solidFill>
              </a:rPr>
              <a:t>Save</a:t>
            </a:r>
            <a:r>
              <a:rPr lang="en-US" sz="1600" dirty="0"/>
              <a:t>.</a:t>
            </a:r>
          </a:p>
          <a:p>
            <a:pPr>
              <a:buFont typeface="Wingdings" panose="05000000000000000000" pitchFamily="2" charset="2"/>
              <a:buChar char="Ø"/>
            </a:pPr>
            <a:endParaRPr lang="en-US" sz="1600" dirty="0"/>
          </a:p>
          <a:p>
            <a:endParaRPr lang="en-US" sz="1600" dirty="0"/>
          </a:p>
          <a:p>
            <a:endParaRPr lang="en-US" dirty="0"/>
          </a:p>
          <a:p>
            <a:endParaRPr lang="en-US" dirty="0"/>
          </a:p>
          <a:p>
            <a:endParaRPr lang="en-US" dirty="0"/>
          </a:p>
        </p:txBody>
      </p:sp>
      <p:pic>
        <p:nvPicPr>
          <p:cNvPr id="19" name="Picture 18"/>
          <p:cNvPicPr>
            <a:picLocks noChangeAspect="1"/>
          </p:cNvPicPr>
          <p:nvPr/>
        </p:nvPicPr>
        <p:blipFill>
          <a:blip r:embed="rId2"/>
          <a:stretch>
            <a:fillRect/>
          </a:stretch>
        </p:blipFill>
        <p:spPr>
          <a:xfrm>
            <a:off x="1791134" y="3898603"/>
            <a:ext cx="7489051" cy="2757550"/>
          </a:xfrm>
          <a:prstGeom prst="rect">
            <a:avLst/>
          </a:prstGeom>
          <a:ln>
            <a:solidFill>
              <a:schemeClr val="accent2">
                <a:lumMod val="75000"/>
              </a:schemeClr>
            </a:solidFill>
          </a:ln>
        </p:spPr>
      </p:pic>
      <p:sp>
        <p:nvSpPr>
          <p:cNvPr id="17" name="Rounded Rectangular Callout 16"/>
          <p:cNvSpPr/>
          <p:nvPr/>
        </p:nvSpPr>
        <p:spPr>
          <a:xfrm>
            <a:off x="2019993" y="5760719"/>
            <a:ext cx="1434999" cy="520979"/>
          </a:xfrm>
          <a:prstGeom prst="wedgeRoundRectCallout">
            <a:avLst>
              <a:gd name="adj1" fmla="val 65737"/>
              <a:gd name="adj2" fmla="val -102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Enter estimated max nightly rate you may have.</a:t>
            </a:r>
          </a:p>
        </p:txBody>
      </p:sp>
      <p:sp>
        <p:nvSpPr>
          <p:cNvPr id="16" name="Rounded Rectangular Callout 15"/>
          <p:cNvSpPr/>
          <p:nvPr/>
        </p:nvSpPr>
        <p:spPr>
          <a:xfrm>
            <a:off x="5135069" y="4116762"/>
            <a:ext cx="1145235" cy="296182"/>
          </a:xfrm>
          <a:prstGeom prst="wedgeRoundRectCallout">
            <a:avLst>
              <a:gd name="adj1" fmla="val -104172"/>
              <a:gd name="adj2" fmla="val -485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Enter an estimated Amount</a:t>
            </a:r>
          </a:p>
        </p:txBody>
      </p:sp>
      <p:sp>
        <p:nvSpPr>
          <p:cNvPr id="18" name="Rounded Rectangular Callout 17"/>
          <p:cNvSpPr/>
          <p:nvPr/>
        </p:nvSpPr>
        <p:spPr>
          <a:xfrm>
            <a:off x="5650088" y="4839062"/>
            <a:ext cx="2072436" cy="1421512"/>
          </a:xfrm>
          <a:prstGeom prst="wedgeRoundRectCallout">
            <a:avLst>
              <a:gd name="adj1" fmla="val -101204"/>
              <a:gd name="adj2" fmla="val 27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900" dirty="0"/>
              <a:t>Tip indicator: this message will appear..</a:t>
            </a:r>
          </a:p>
        </p:txBody>
      </p:sp>
      <p:pic>
        <p:nvPicPr>
          <p:cNvPr id="20" name="Picture 19"/>
          <p:cNvPicPr>
            <a:picLocks noChangeAspect="1"/>
          </p:cNvPicPr>
          <p:nvPr/>
        </p:nvPicPr>
        <p:blipFill>
          <a:blip r:embed="rId3"/>
          <a:stretch>
            <a:fillRect/>
          </a:stretch>
        </p:blipFill>
        <p:spPr>
          <a:xfrm>
            <a:off x="5735529" y="5277378"/>
            <a:ext cx="1901553" cy="915959"/>
          </a:xfrm>
          <a:prstGeom prst="rect">
            <a:avLst/>
          </a:prstGeom>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FFF083F0-E93C-4939-9FE4-AD5A81757B55}"/>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13" name="Picture 12">
            <a:extLst>
              <a:ext uri="{FF2B5EF4-FFF2-40B4-BE49-F238E27FC236}">
                <a16:creationId xmlns:a16="http://schemas.microsoft.com/office/drawing/2014/main" id="{252E17E0-1A87-4F7F-9E14-9BB8C96FFA30}"/>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01775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Rail</a:t>
            </a:r>
          </a:p>
        </p:txBody>
      </p:sp>
      <p:sp>
        <p:nvSpPr>
          <p:cNvPr id="5" name="Content Placeholder 4"/>
          <p:cNvSpPr>
            <a:spLocks noGrp="1"/>
          </p:cNvSpPr>
          <p:nvPr>
            <p:ph idx="1"/>
          </p:nvPr>
        </p:nvSpPr>
        <p:spPr>
          <a:xfrm>
            <a:off x="1243177" y="2452330"/>
            <a:ext cx="9553942" cy="1308193"/>
          </a:xfrm>
        </p:spPr>
        <p:txBody>
          <a:bodyPr>
            <a:normAutofit/>
          </a:bodyPr>
          <a:lstStyle/>
          <a:p>
            <a:pPr>
              <a:buFont typeface="Wingdings" panose="05000000000000000000" pitchFamily="2" charset="2"/>
              <a:buChar char="Ø"/>
            </a:pPr>
            <a:r>
              <a:rPr lang="en-US" dirty="0"/>
              <a:t>Fill in all estimated amount and optional fields if you like and click </a:t>
            </a:r>
            <a:r>
              <a:rPr lang="en-US" b="1" dirty="0">
                <a:solidFill>
                  <a:schemeClr val="accent2">
                    <a:lumMod val="75000"/>
                  </a:schemeClr>
                </a:solidFill>
              </a:rPr>
              <a:t>Save</a:t>
            </a:r>
            <a:r>
              <a:rPr lang="en-US" dirty="0"/>
              <a:t>.</a:t>
            </a:r>
          </a:p>
          <a:p>
            <a:pPr>
              <a:buFont typeface="Wingdings" panose="05000000000000000000" pitchFamily="2" charset="2"/>
              <a:buChar char="Ø"/>
            </a:pPr>
            <a:r>
              <a:rPr lang="en-US" dirty="0">
                <a:latin typeface="Century Gothic" panose="020B0502020202020204" pitchFamily="34" charset="0"/>
                <a:cs typeface="Calibri" panose="020F0502020204030204" pitchFamily="34" charset="0"/>
              </a:rPr>
              <a:t>This segment is for train/Rail tickets in order to be eligible to book in Concur.</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142499" y="973668"/>
            <a:ext cx="720090" cy="709500"/>
          </a:xfrm>
          <a:prstGeom prst="rect">
            <a:avLst/>
          </a:prstGeom>
        </p:spPr>
      </p:pic>
      <p:pic>
        <p:nvPicPr>
          <p:cNvPr id="7" name="Picture 6"/>
          <p:cNvPicPr>
            <a:picLocks noChangeAspect="1"/>
          </p:cNvPicPr>
          <p:nvPr/>
        </p:nvPicPr>
        <p:blipFill>
          <a:blip r:embed="rId3"/>
          <a:stretch>
            <a:fillRect/>
          </a:stretch>
        </p:blipFill>
        <p:spPr>
          <a:xfrm>
            <a:off x="1238864" y="3335307"/>
            <a:ext cx="8677503" cy="3048151"/>
          </a:xfrm>
          <a:prstGeom prst="rect">
            <a:avLst/>
          </a:prstGeom>
          <a:ln>
            <a:solidFill>
              <a:schemeClr val="accent1"/>
            </a:solidFill>
          </a:ln>
        </p:spPr>
      </p:pic>
      <p:sp>
        <p:nvSpPr>
          <p:cNvPr id="14" name="Rounded Rectangular Callout 13"/>
          <p:cNvSpPr/>
          <p:nvPr/>
        </p:nvSpPr>
        <p:spPr>
          <a:xfrm>
            <a:off x="9243753" y="5646452"/>
            <a:ext cx="788992" cy="365783"/>
          </a:xfrm>
          <a:prstGeom prst="wedgeRoundRectCallout">
            <a:avLst>
              <a:gd name="adj1" fmla="val -48576"/>
              <a:gd name="adj2" fmla="val 72423"/>
              <a:gd name="adj3" fmla="val 16667"/>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Calibri" panose="020F0502020204030204" pitchFamily="34" charset="0"/>
                <a:cs typeface="Calibri" panose="020F0502020204030204" pitchFamily="34" charset="0"/>
              </a:rPr>
              <a:t>Click Save.</a:t>
            </a:r>
          </a:p>
        </p:txBody>
      </p:sp>
      <p:sp>
        <p:nvSpPr>
          <p:cNvPr id="16" name="Rounded Rectangular Callout 15"/>
          <p:cNvSpPr/>
          <p:nvPr/>
        </p:nvSpPr>
        <p:spPr>
          <a:xfrm>
            <a:off x="7823847" y="3597763"/>
            <a:ext cx="1178837" cy="325519"/>
          </a:xfrm>
          <a:prstGeom prst="wedgeRoundRectCallout">
            <a:avLst>
              <a:gd name="adj1" fmla="val -104172"/>
              <a:gd name="adj2" fmla="val -485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latin typeface="Calibri" panose="020F0502020204030204" pitchFamily="34" charset="0"/>
                <a:cs typeface="Calibri" panose="020F0502020204030204" pitchFamily="34" charset="0"/>
              </a:rPr>
              <a:t>Enter an estimated Amount</a:t>
            </a: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437D3B9D-FA96-41BA-B2B0-1C20BA9AAF3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11" name="Picture 10">
            <a:extLst>
              <a:ext uri="{FF2B5EF4-FFF2-40B4-BE49-F238E27FC236}">
                <a16:creationId xmlns:a16="http://schemas.microsoft.com/office/drawing/2014/main" id="{3522B8FB-5DBD-48A3-83D6-5BA51E90DCCA}"/>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415307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a:xfrm>
            <a:off x="755374" y="2603498"/>
            <a:ext cx="9225239" cy="3943075"/>
          </a:xfrm>
        </p:spPr>
        <p:txBody>
          <a:bodyPr>
            <a:normAutofit fontScale="92500" lnSpcReduction="10000"/>
          </a:bodyPr>
          <a:lstStyle/>
          <a:p>
            <a:pPr marL="0" indent="0">
              <a:buNone/>
            </a:pPr>
            <a:r>
              <a:rPr lang="en-US" dirty="0"/>
              <a:t>You can provide estimates for the following additional expense types:</a:t>
            </a:r>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Not all Expense Types are available in the request module. In this case, you can enter an estimated amount under </a:t>
            </a:r>
            <a:r>
              <a:rPr lang="en-US" b="1" dirty="0">
                <a:solidFill>
                  <a:schemeClr val="accent2">
                    <a:lumMod val="75000"/>
                  </a:schemeClr>
                </a:solidFill>
              </a:rPr>
              <a:t>Other Expense </a:t>
            </a:r>
            <a:r>
              <a:rPr lang="en-US" dirty="0"/>
              <a:t>and then claim the actual expenses on your Expense Report to have the requested amount closer to the actual expenses.</a:t>
            </a:r>
          </a:p>
          <a:p>
            <a:pPr>
              <a:buFont typeface="Wingdings" panose="05000000000000000000" pitchFamily="2" charset="2"/>
              <a:buChar char="Ø"/>
            </a:pPr>
            <a:r>
              <a:rPr lang="en-US" dirty="0"/>
              <a:t>After clicking on the Expense Type and entering the required and optional information if needed, you can then </a:t>
            </a:r>
            <a:r>
              <a:rPr lang="en-US" b="1" dirty="0">
                <a:solidFill>
                  <a:schemeClr val="accent2">
                    <a:lumMod val="75000"/>
                  </a:schemeClr>
                </a:solidFill>
              </a:rPr>
              <a:t>Allocate</a:t>
            </a:r>
            <a:r>
              <a:rPr lang="en-US" dirty="0"/>
              <a:t> (if needed) and </a:t>
            </a:r>
            <a:r>
              <a:rPr lang="en-US" b="1" dirty="0">
                <a:solidFill>
                  <a:schemeClr val="accent2">
                    <a:lumMod val="75000"/>
                  </a:schemeClr>
                </a:solidFill>
              </a:rPr>
              <a:t>Save</a:t>
            </a:r>
            <a:r>
              <a:rPr lang="en-US" dirty="0"/>
              <a:t>. </a:t>
            </a:r>
          </a:p>
        </p:txBody>
      </p:sp>
      <p:pic>
        <p:nvPicPr>
          <p:cNvPr id="8" name="Picture 7"/>
          <p:cNvPicPr>
            <a:picLocks noChangeAspect="1"/>
          </p:cNvPicPr>
          <p:nvPr/>
        </p:nvPicPr>
        <p:blipFill>
          <a:blip r:embed="rId2"/>
          <a:stretch>
            <a:fillRect/>
          </a:stretch>
        </p:blipFill>
        <p:spPr>
          <a:xfrm>
            <a:off x="9782354" y="1192168"/>
            <a:ext cx="1817757" cy="488464"/>
          </a:xfrm>
          <a:prstGeom prst="rect">
            <a:avLst/>
          </a:prstGeom>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336568" y="3195806"/>
            <a:ext cx="7523809" cy="1314286"/>
          </a:xfrm>
          <a:prstGeom prst="rect">
            <a:avLst/>
          </a:prstGeom>
          <a:ln>
            <a:solidFill>
              <a:schemeClr val="accent1"/>
            </a:solidFill>
          </a:ln>
        </p:spPr>
      </p:pic>
      <p:cxnSp>
        <p:nvCxnSpPr>
          <p:cNvPr id="11" name="Straight Arrow Connector 10"/>
          <p:cNvCxnSpPr/>
          <p:nvPr/>
        </p:nvCxnSpPr>
        <p:spPr>
          <a:xfrm flipH="1">
            <a:off x="8664352" y="3195806"/>
            <a:ext cx="392050" cy="4039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EC31D79-F028-459F-B51F-0CB0F0C83088}"/>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6758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a:xfrm>
            <a:off x="249382" y="2603500"/>
            <a:ext cx="3291840" cy="3416300"/>
          </a:xfrm>
        </p:spPr>
        <p:txBody>
          <a:bodyPr>
            <a:normAutofit fontScale="92500" lnSpcReduction="10000"/>
          </a:bodyPr>
          <a:lstStyle/>
          <a:p>
            <a:pPr>
              <a:buFont typeface="Wingdings" panose="05000000000000000000" pitchFamily="2" charset="2"/>
              <a:buChar char="Ø"/>
            </a:pPr>
            <a:r>
              <a:rPr lang="en-US" dirty="0"/>
              <a:t>Add your additional expenses. Once each expense is saved, it will appear on the left hand side.</a:t>
            </a:r>
          </a:p>
          <a:p>
            <a:pPr>
              <a:buFont typeface="Wingdings" panose="05000000000000000000" pitchFamily="2" charset="2"/>
              <a:buChar char="Ø"/>
            </a:pPr>
            <a:r>
              <a:rPr lang="en-US" dirty="0"/>
              <a:t>If you need to attach a document, click on </a:t>
            </a:r>
            <a:r>
              <a:rPr lang="en-US" b="1" dirty="0">
                <a:solidFill>
                  <a:schemeClr val="accent2">
                    <a:lumMod val="75000"/>
                  </a:schemeClr>
                </a:solidFill>
              </a:rPr>
              <a:t>Attachments &gt;Attach Documents</a:t>
            </a:r>
            <a:r>
              <a:rPr lang="en-US" dirty="0"/>
              <a:t>. </a:t>
            </a:r>
          </a:p>
          <a:p>
            <a:pPr>
              <a:buFont typeface="Wingdings" panose="05000000000000000000" pitchFamily="2" charset="2"/>
              <a:buChar char="Ø"/>
            </a:pPr>
            <a:r>
              <a:rPr lang="en-US" b="1" dirty="0"/>
              <a:t>Please Note</a:t>
            </a:r>
            <a:r>
              <a:rPr lang="en-US" dirty="0"/>
              <a:t>: Attachments will not carry over to your Expense Report.</a:t>
            </a:r>
          </a:p>
          <a:p>
            <a:endParaRPr lang="en-US" dirty="0"/>
          </a:p>
        </p:txBody>
      </p:sp>
      <p:pic>
        <p:nvPicPr>
          <p:cNvPr id="7" name="Picture 6"/>
          <p:cNvPicPr>
            <a:picLocks noChangeAspect="1"/>
          </p:cNvPicPr>
          <p:nvPr/>
        </p:nvPicPr>
        <p:blipFill>
          <a:blip r:embed="rId2"/>
          <a:stretch>
            <a:fillRect/>
          </a:stretch>
        </p:blipFill>
        <p:spPr>
          <a:xfrm>
            <a:off x="3541222" y="2512060"/>
            <a:ext cx="7778749" cy="4068134"/>
          </a:xfrm>
          <a:prstGeom prst="rect">
            <a:avLst/>
          </a:prstGeom>
          <a:ln>
            <a:solidFill>
              <a:schemeClr val="accent1">
                <a:shade val="50000"/>
              </a:schemeClr>
            </a:solidFill>
          </a:ln>
        </p:spPr>
      </p:pic>
      <p:sp>
        <p:nvSpPr>
          <p:cNvPr id="8" name="Rounded Rectangular Callout 7"/>
          <p:cNvSpPr/>
          <p:nvPr/>
        </p:nvSpPr>
        <p:spPr>
          <a:xfrm>
            <a:off x="6212909" y="3269293"/>
            <a:ext cx="1678487" cy="617282"/>
          </a:xfrm>
          <a:prstGeom prst="wedgeRoundRectCallout">
            <a:avLst>
              <a:gd name="adj1" fmla="val -80472"/>
              <a:gd name="adj2" fmla="val 97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Segments will now be part of your expenses.</a:t>
            </a:r>
          </a:p>
        </p:txBody>
      </p:sp>
      <p:sp>
        <p:nvSpPr>
          <p:cNvPr id="9" name="Rounded Rectangular Callout 8"/>
          <p:cNvSpPr/>
          <p:nvPr/>
        </p:nvSpPr>
        <p:spPr>
          <a:xfrm>
            <a:off x="10257905" y="5120640"/>
            <a:ext cx="1122219" cy="673331"/>
          </a:xfrm>
          <a:prstGeom prst="wedgeRoundRectCallout">
            <a:avLst>
              <a:gd name="adj1" fmla="val -88981"/>
              <a:gd name="adj2" fmla="val -39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Click on each expense you want to add</a:t>
            </a:r>
          </a:p>
        </p:txBody>
      </p:sp>
      <p:sp>
        <p:nvSpPr>
          <p:cNvPr id="10" name="Rounded Rectangular Callout 9"/>
          <p:cNvSpPr/>
          <p:nvPr/>
        </p:nvSpPr>
        <p:spPr>
          <a:xfrm>
            <a:off x="8528858" y="2867891"/>
            <a:ext cx="1387509" cy="299258"/>
          </a:xfrm>
          <a:prstGeom prst="wedgeRoundRectCallout">
            <a:avLst>
              <a:gd name="adj1" fmla="val -16639"/>
              <a:gd name="adj2" fmla="val 938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Need to add an attachment?</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4BF56758-C97F-4DA3-91C4-5E7AABF09EE1}"/>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12" name="Picture 11">
            <a:extLst>
              <a:ext uri="{FF2B5EF4-FFF2-40B4-BE49-F238E27FC236}">
                <a16:creationId xmlns:a16="http://schemas.microsoft.com/office/drawing/2014/main" id="{DC4A949E-1A20-4DA7-9F59-86A8713D80A5}"/>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84324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Unfunded Travel</a:t>
            </a:r>
          </a:p>
        </p:txBody>
      </p:sp>
      <p:sp>
        <p:nvSpPr>
          <p:cNvPr id="3" name="Content Placeholder 2"/>
          <p:cNvSpPr>
            <a:spLocks noGrp="1"/>
          </p:cNvSpPr>
          <p:nvPr>
            <p:ph idx="1"/>
          </p:nvPr>
        </p:nvSpPr>
        <p:spPr>
          <a:xfrm>
            <a:off x="755374" y="2493818"/>
            <a:ext cx="9225239" cy="4052755"/>
          </a:xfrm>
        </p:spPr>
        <p:txBody>
          <a:bodyPr vert="horz" lIns="91440" tIns="45720" rIns="91440" bIns="45720" rtlCol="0" anchor="t">
            <a:normAutofit/>
          </a:bodyPr>
          <a:lstStyle/>
          <a:p>
            <a:pPr>
              <a:buFont typeface="Wingdings" panose="05000000000000000000" pitchFamily="2" charset="2"/>
              <a:buChar char="Ø"/>
            </a:pPr>
            <a:r>
              <a:rPr lang="en-US" dirty="0"/>
              <a:t>If you are creating a request for unfunded travel, please do the following:</a:t>
            </a:r>
          </a:p>
          <a:p>
            <a:pPr lvl="1">
              <a:buFont typeface="Wingdings" panose="05000000000000000000" pitchFamily="2" charset="2"/>
              <a:buChar char="Ø"/>
            </a:pPr>
            <a:r>
              <a:rPr lang="en-US" dirty="0"/>
              <a:t>Enter a comment regarding the travel being unfunded.</a:t>
            </a:r>
          </a:p>
          <a:p>
            <a:pPr lvl="1">
              <a:buFont typeface="Wingdings" panose="05000000000000000000" pitchFamily="2" charset="2"/>
              <a:buChar char="Ø"/>
            </a:pPr>
            <a:r>
              <a:rPr lang="en-US" dirty="0"/>
              <a:t>Enter an expense line under the Expense tab. If an expense line in not in your request it will not let you submit.</a:t>
            </a:r>
          </a:p>
          <a:p>
            <a:pPr lvl="1">
              <a:buFont typeface="Wingdings" panose="05000000000000000000" pitchFamily="2" charset="2"/>
              <a:buChar char="Ø"/>
            </a:pPr>
            <a:r>
              <a:rPr lang="en-US" dirty="0"/>
              <a:t>Chose </a:t>
            </a:r>
            <a:r>
              <a:rPr lang="en-US" b="1" dirty="0">
                <a:solidFill>
                  <a:schemeClr val="accent2">
                    <a:lumMod val="75000"/>
                  </a:schemeClr>
                </a:solidFill>
              </a:rPr>
              <a:t>Liability/Unfunded Only </a:t>
            </a:r>
            <a:r>
              <a:rPr lang="en-US" dirty="0"/>
              <a:t>and enter zero dollars for the amount. Click </a:t>
            </a:r>
            <a:r>
              <a:rPr lang="en-US" b="1" dirty="0">
                <a:solidFill>
                  <a:schemeClr val="accent2">
                    <a:lumMod val="75000"/>
                  </a:schemeClr>
                </a:solidFill>
              </a:rPr>
              <a:t>Save</a:t>
            </a:r>
            <a:r>
              <a:rPr lang="en-US" dirty="0"/>
              <a:t> and </a:t>
            </a:r>
            <a:r>
              <a:rPr lang="en-US" b="1" dirty="0">
                <a:solidFill>
                  <a:schemeClr val="accent2">
                    <a:lumMod val="75000"/>
                  </a:schemeClr>
                </a:solidFill>
              </a:rPr>
              <a:t>Submit</a:t>
            </a:r>
            <a:r>
              <a:rPr lang="en-US" dirty="0"/>
              <a:t> request.</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606088" y="4826730"/>
            <a:ext cx="7523809" cy="1314286"/>
          </a:xfrm>
          <a:prstGeom prst="rect">
            <a:avLst/>
          </a:prstGeom>
          <a:ln>
            <a:solidFill>
              <a:schemeClr val="accent1"/>
            </a:solidFill>
          </a:ln>
        </p:spPr>
      </p:pic>
      <p:cxnSp>
        <p:nvCxnSpPr>
          <p:cNvPr id="11" name="Straight Arrow Connector 10"/>
          <p:cNvCxnSpPr/>
          <p:nvPr/>
        </p:nvCxnSpPr>
        <p:spPr>
          <a:xfrm flipH="1">
            <a:off x="8933872" y="4826730"/>
            <a:ext cx="392050" cy="4039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2A4E9211-5B21-422B-90F2-F4CE0BE3684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12" name="Picture 11">
            <a:extLst>
              <a:ext uri="{FF2B5EF4-FFF2-40B4-BE49-F238E27FC236}">
                <a16:creationId xmlns:a16="http://schemas.microsoft.com/office/drawing/2014/main" id="{2AE65B68-D040-4522-8DE2-E6CF9A841122}"/>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9083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 Overview</a:t>
            </a:r>
          </a:p>
        </p:txBody>
      </p:sp>
      <p:sp>
        <p:nvSpPr>
          <p:cNvPr id="3" name="Content Placeholder 2"/>
          <p:cNvSpPr>
            <a:spLocks noGrp="1"/>
          </p:cNvSpPr>
          <p:nvPr>
            <p:ph idx="1"/>
          </p:nvPr>
        </p:nvSpPr>
        <p:spPr/>
        <p:txBody>
          <a:bodyPr/>
          <a:lstStyle/>
          <a:p>
            <a:pPr marL="0" indent="0">
              <a:buNone/>
            </a:pPr>
            <a:r>
              <a:rPr lang="en-US" sz="2000" b="1" dirty="0"/>
              <a:t>What is Concur?</a:t>
            </a:r>
          </a:p>
          <a:p>
            <a:pPr>
              <a:buFont typeface="Wingdings" panose="05000000000000000000" pitchFamily="2" charset="2"/>
              <a:buChar char="Ø"/>
            </a:pPr>
            <a:r>
              <a:rPr lang="en-US" dirty="0"/>
              <a:t>Concur is a comprehensive web-based tool that integrates travel request and expense reporting with a complete travel booking solution for higher education business travel. </a:t>
            </a:r>
          </a:p>
          <a:p>
            <a:pPr>
              <a:buFont typeface="Wingdings" panose="05000000000000000000" pitchFamily="2" charset="2"/>
              <a:buChar char="Ø"/>
            </a:pPr>
            <a:r>
              <a:rPr lang="en-US" dirty="0"/>
              <a:t>Concur also offers the </a:t>
            </a:r>
            <a:r>
              <a:rPr lang="en-US" b="1" dirty="0">
                <a:solidFill>
                  <a:schemeClr val="accent2">
                    <a:lumMod val="75000"/>
                  </a:schemeClr>
                </a:solidFill>
              </a:rPr>
              <a:t>SAP Concur Mobile App </a:t>
            </a:r>
            <a:r>
              <a:rPr lang="en-US" dirty="0"/>
              <a:t>to manage your expenses and business travel on your mobile device and/or tablet. </a:t>
            </a:r>
          </a:p>
          <a:p>
            <a:pPr marL="0" indent="0">
              <a:buNone/>
            </a:pPr>
            <a:endParaRPr lang="en-US" dirty="0"/>
          </a:p>
          <a:p>
            <a:pPr marL="0" indent="0">
              <a:buNone/>
            </a:pPr>
            <a:endParaRPr lang="en-US" dirty="0"/>
          </a:p>
          <a:p>
            <a:pPr marL="0" indent="0">
              <a:buNone/>
            </a:pP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AFB81C19-0A1D-4342-BB35-BD2BE67A3D63}"/>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8" name="Picture 7">
            <a:extLst>
              <a:ext uri="{FF2B5EF4-FFF2-40B4-BE49-F238E27FC236}">
                <a16:creationId xmlns:a16="http://schemas.microsoft.com/office/drawing/2014/main" id="{32B5421D-6B5D-429C-A21F-BE57A32EAAD8}"/>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8364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Request Submission</a:t>
            </a:r>
          </a:p>
        </p:txBody>
      </p:sp>
      <p:sp>
        <p:nvSpPr>
          <p:cNvPr id="3" name="Content Placeholder 2"/>
          <p:cNvSpPr>
            <a:spLocks noGrp="1"/>
          </p:cNvSpPr>
          <p:nvPr>
            <p:ph idx="1"/>
          </p:nvPr>
        </p:nvSpPr>
        <p:spPr>
          <a:xfrm>
            <a:off x="681644" y="2299855"/>
            <a:ext cx="10518010" cy="4383578"/>
          </a:xfrm>
        </p:spPr>
        <p:txBody>
          <a:bodyPr>
            <a:noAutofit/>
          </a:bodyPr>
          <a:lstStyle/>
          <a:p>
            <a:pPr>
              <a:buFont typeface="Wingdings" panose="05000000000000000000" pitchFamily="2" charset="2"/>
              <a:buChar char="Ø"/>
            </a:pPr>
            <a:r>
              <a:rPr lang="en-US" sz="1600" dirty="0"/>
              <a:t>After you have completed the Request Header, Segments and Expenses tabs, you can submit your request by clicking </a:t>
            </a:r>
            <a:r>
              <a:rPr lang="en-US" sz="1600" b="1" dirty="0">
                <a:solidFill>
                  <a:schemeClr val="accent2">
                    <a:lumMod val="75000"/>
                  </a:schemeClr>
                </a:solidFill>
              </a:rPr>
              <a:t>Submit Request</a:t>
            </a:r>
            <a:r>
              <a:rPr lang="en-US" sz="1600" dirty="0"/>
              <a:t>.</a:t>
            </a:r>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a:p>
          <a:p>
            <a:pPr>
              <a:buFont typeface="Wingdings" panose="05000000000000000000" pitchFamily="2" charset="2"/>
              <a:buChar char="Ø"/>
            </a:pPr>
            <a:endParaRPr lang="en-US" sz="1600" dirty="0"/>
          </a:p>
          <a:p>
            <a:pPr>
              <a:buFont typeface="Wingdings" panose="05000000000000000000" pitchFamily="2" charset="2"/>
              <a:buChar char="Ø"/>
            </a:pPr>
            <a:endParaRPr lang="en-US" sz="400" dirty="0"/>
          </a:p>
          <a:p>
            <a:pPr>
              <a:buFont typeface="Wingdings" panose="05000000000000000000" pitchFamily="2" charset="2"/>
              <a:buChar char="Ø"/>
            </a:pPr>
            <a:r>
              <a:rPr lang="en-US" sz="1600" b="1" dirty="0"/>
              <a:t>Additional options:</a:t>
            </a:r>
          </a:p>
          <a:p>
            <a:pPr lvl="1">
              <a:buFont typeface="Wingdings" panose="05000000000000000000" pitchFamily="2" charset="2"/>
              <a:buChar char="Ø"/>
            </a:pPr>
            <a:r>
              <a:rPr lang="en-US" sz="1400" b="1" dirty="0">
                <a:solidFill>
                  <a:schemeClr val="accent2">
                    <a:lumMod val="75000"/>
                  </a:schemeClr>
                </a:solidFill>
              </a:rPr>
              <a:t>Print/Email- </a:t>
            </a:r>
            <a:r>
              <a:rPr lang="en-US" sz="1400" dirty="0"/>
              <a:t>PDF version of the Travel Request will pop up and you can make your selection.</a:t>
            </a:r>
          </a:p>
          <a:p>
            <a:pPr lvl="1">
              <a:buFont typeface="Wingdings" panose="05000000000000000000" pitchFamily="2" charset="2"/>
              <a:buChar char="Ø"/>
            </a:pPr>
            <a:r>
              <a:rPr lang="en-US" sz="1400" b="1" dirty="0">
                <a:solidFill>
                  <a:schemeClr val="accent2">
                    <a:lumMod val="75000"/>
                  </a:schemeClr>
                </a:solidFill>
              </a:rPr>
              <a:t>Approval Flow-</a:t>
            </a:r>
            <a:r>
              <a:rPr lang="en-US" sz="1400" dirty="0"/>
              <a:t> shows who approved the Travel Request and date.</a:t>
            </a:r>
          </a:p>
          <a:p>
            <a:pPr lvl="1">
              <a:buFont typeface="Wingdings" panose="05000000000000000000" pitchFamily="2" charset="2"/>
              <a:buChar char="Ø"/>
            </a:pPr>
            <a:r>
              <a:rPr lang="en-US" sz="1400" b="1" dirty="0">
                <a:solidFill>
                  <a:schemeClr val="accent2">
                    <a:lumMod val="75000"/>
                  </a:schemeClr>
                </a:solidFill>
              </a:rPr>
              <a:t>Audit Trail-  </a:t>
            </a:r>
            <a:r>
              <a:rPr lang="en-US" sz="1400" dirty="0"/>
              <a:t>shows all actions of the Travel Request including comments added, approvals, forwarding, etc.</a:t>
            </a:r>
          </a:p>
          <a:p>
            <a:pPr lvl="1">
              <a:buFont typeface="Wingdings" panose="05000000000000000000" pitchFamily="2" charset="2"/>
              <a:buChar char="Ø"/>
            </a:pPr>
            <a:r>
              <a:rPr lang="en-US" sz="1400" b="1" dirty="0">
                <a:solidFill>
                  <a:schemeClr val="accent2">
                    <a:lumMod val="75000"/>
                  </a:schemeClr>
                </a:solidFill>
              </a:rPr>
              <a:t>Delete Request – </a:t>
            </a:r>
            <a:r>
              <a:rPr lang="en-US" sz="1400" dirty="0"/>
              <a:t>You will not be able to delete a request once the request is approved. However, you can cancel the request at anytime. You can also recall the request once you submit if it hasn’t been approved.</a:t>
            </a:r>
          </a:p>
          <a:p>
            <a:pPr marL="457200" lvl="1" indent="0">
              <a:buNone/>
            </a:pPr>
            <a:endParaRPr lang="en-US" sz="1400" dirty="0"/>
          </a:p>
        </p:txBody>
      </p:sp>
      <p:pic>
        <p:nvPicPr>
          <p:cNvPr id="7" name="Picture 6"/>
          <p:cNvPicPr>
            <a:picLocks noChangeAspect="1"/>
          </p:cNvPicPr>
          <p:nvPr/>
        </p:nvPicPr>
        <p:blipFill>
          <a:blip r:embed="rId2"/>
          <a:stretch>
            <a:fillRect/>
          </a:stretch>
        </p:blipFill>
        <p:spPr>
          <a:xfrm>
            <a:off x="1154954" y="2985333"/>
            <a:ext cx="9821333" cy="1400092"/>
          </a:xfrm>
          <a:prstGeom prst="rect">
            <a:avLst/>
          </a:prstGeom>
          <a:ln>
            <a:solidFill>
              <a:schemeClr val="accent1">
                <a:shade val="50000"/>
              </a:schemeClr>
            </a:solidFill>
          </a:ln>
        </p:spPr>
      </p:pic>
      <p:sp>
        <p:nvSpPr>
          <p:cNvPr id="8" name="Down Arrow 7"/>
          <p:cNvSpPr/>
          <p:nvPr/>
        </p:nvSpPr>
        <p:spPr>
          <a:xfrm>
            <a:off x="10215417" y="2687782"/>
            <a:ext cx="271881" cy="418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9916367" y="4491644"/>
            <a:ext cx="1587893" cy="840509"/>
          </a:xfrm>
          <a:prstGeom prst="wedgeRoundRectCallout">
            <a:avLst>
              <a:gd name="adj1" fmla="val -72020"/>
              <a:gd name="adj2" fmla="val 734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You can do this on the Expense side  too!</a:t>
            </a: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253546"/>
            <a:ext cx="647700" cy="9143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2DA037F0-F034-4E57-B06B-DB9574BF682F}"/>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12" name="Picture 11">
            <a:extLst>
              <a:ext uri="{FF2B5EF4-FFF2-40B4-BE49-F238E27FC236}">
                <a16:creationId xmlns:a16="http://schemas.microsoft.com/office/drawing/2014/main" id="{41CE5AF7-FCE6-47C8-A31F-B46DC84B4D56}"/>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38843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Request Approval Workflow</a:t>
            </a:r>
          </a:p>
        </p:txBody>
      </p:sp>
      <p:sp>
        <p:nvSpPr>
          <p:cNvPr id="3" name="Content Placeholder 2"/>
          <p:cNvSpPr>
            <a:spLocks noGrp="1"/>
          </p:cNvSpPr>
          <p:nvPr>
            <p:ph idx="1"/>
          </p:nvPr>
        </p:nvSpPr>
        <p:spPr>
          <a:xfrm>
            <a:off x="1031010" y="2348402"/>
            <a:ext cx="9801221" cy="4405746"/>
          </a:xfrm>
        </p:spPr>
        <p:txBody>
          <a:bodyPr/>
          <a:lstStyle/>
          <a:p>
            <a:pPr>
              <a:buFont typeface="Wingdings" panose="05000000000000000000" pitchFamily="2" charset="2"/>
              <a:buChar char="Ø"/>
            </a:pPr>
            <a:r>
              <a:rPr lang="en-US" sz="1600" dirty="0"/>
              <a:t>Once you travel request has passed the approval workflow, you can book your trip!</a:t>
            </a:r>
          </a:p>
          <a:p>
            <a:pPr>
              <a:buFont typeface="Wingdings" panose="05000000000000000000" pitchFamily="2" charset="2"/>
              <a:buChar char="Ø"/>
            </a:pPr>
            <a:r>
              <a:rPr lang="en-US" sz="1600" dirty="0"/>
              <a:t>Approval Workflow will route via email notifications.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498" y="3131505"/>
            <a:ext cx="6046243" cy="3409699"/>
          </a:xfrm>
          <a:prstGeom prst="rect">
            <a:avLst/>
          </a:prstGeom>
          <a:ln>
            <a:solidFill>
              <a:schemeClr val="accent1"/>
            </a:solidFill>
          </a:ln>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9C680F65-F2A3-4825-8511-56B4E1AE60FC}"/>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11" name="Picture 10">
            <a:extLst>
              <a:ext uri="{FF2B5EF4-FFF2-40B4-BE49-F238E27FC236}">
                <a16:creationId xmlns:a16="http://schemas.microsoft.com/office/drawing/2014/main" id="{8B1DAE2A-333B-4814-A75B-BB2D4D3FDE33}"/>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3023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a Travel Request/Expense Report</a:t>
            </a:r>
          </a:p>
        </p:txBody>
      </p:sp>
      <p:sp>
        <p:nvSpPr>
          <p:cNvPr id="3" name="Content Placeholder 2"/>
          <p:cNvSpPr>
            <a:spLocks noGrp="1"/>
          </p:cNvSpPr>
          <p:nvPr>
            <p:ph idx="1"/>
          </p:nvPr>
        </p:nvSpPr>
        <p:spPr>
          <a:xfrm>
            <a:off x="926926" y="2603500"/>
            <a:ext cx="10446707" cy="3416300"/>
          </a:xfrm>
        </p:spPr>
        <p:txBody>
          <a:bodyPr/>
          <a:lstStyle/>
          <a:p>
            <a:pPr>
              <a:buFont typeface="Wingdings" panose="05000000000000000000" pitchFamily="2" charset="2"/>
              <a:buChar char="Ø"/>
            </a:pPr>
            <a:r>
              <a:rPr lang="en-US" dirty="0"/>
              <a:t>After a Travel Request/Expense Report has been submitted, the approver will receive an email including a link to log in to Concur, that a Travel Request/Expense Report is pending approval. Email notifications will continue throughout the approval workflow process.</a:t>
            </a:r>
          </a:p>
          <a:p>
            <a:pPr>
              <a:buFont typeface="Wingdings" panose="05000000000000000000" pitchFamily="2" charset="2"/>
              <a:buChar char="Ø"/>
            </a:pPr>
            <a:endParaRPr lang="en-US" dirty="0"/>
          </a:p>
        </p:txBody>
      </p:sp>
      <p:grpSp>
        <p:nvGrpSpPr>
          <p:cNvPr id="6" name="Group 5"/>
          <p:cNvGrpSpPr/>
          <p:nvPr/>
        </p:nvGrpSpPr>
        <p:grpSpPr>
          <a:xfrm>
            <a:off x="1252604" y="3990374"/>
            <a:ext cx="9947050" cy="2186836"/>
            <a:chOff x="0" y="0"/>
            <a:chExt cx="6143625" cy="120269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8875" y="0"/>
              <a:ext cx="3714750" cy="577215"/>
            </a:xfrm>
            <a:prstGeom prst="rect">
              <a:avLst/>
            </a:prstGeom>
            <a:ln>
              <a:solidFill>
                <a:schemeClr val="accent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09825" cy="1202690"/>
            </a:xfrm>
            <a:prstGeom prst="rect">
              <a:avLst/>
            </a:prstGeom>
            <a:ln>
              <a:solidFill>
                <a:schemeClr val="accent1"/>
              </a:solidFill>
            </a:ln>
            <a:effectLst/>
          </p:spPr>
        </p:pic>
      </p:grpSp>
      <p:sp>
        <p:nvSpPr>
          <p:cNvPr id="9" name="Rounded Rectangular Callout 8"/>
          <p:cNvSpPr/>
          <p:nvPr/>
        </p:nvSpPr>
        <p:spPr>
          <a:xfrm>
            <a:off x="3520030" y="3642921"/>
            <a:ext cx="1300164" cy="430721"/>
          </a:xfrm>
          <a:prstGeom prst="wedgeRoundRectCallout">
            <a:avLst>
              <a:gd name="adj1" fmla="val -63804"/>
              <a:gd name="adj2" fmla="val 1035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Email </a:t>
            </a:r>
            <a:r>
              <a:rPr lang="en-US" sz="1000" dirty="0">
                <a:latin typeface="Times New Roman" panose="02020603050405020304" pitchFamily="18" charset="0"/>
                <a:ea typeface="Calibri" panose="020F0502020204030204" pitchFamily="34" charset="0"/>
                <a:cs typeface="Times New Roman" panose="02020603050405020304" pitchFamily="18" charset="0"/>
              </a:rPr>
              <a:t>Example Only</a:t>
            </a:r>
            <a:endParaRPr lang="en-US" sz="1200" dirty="0">
              <a:effectLst/>
              <a:ea typeface="Calibri" panose="020F0502020204030204" pitchFamily="34" charset="0"/>
              <a:cs typeface="Times New Roman" panose="02020603050405020304" pitchFamily="18" charset="0"/>
            </a:endParaRPr>
          </a:p>
        </p:txBody>
      </p:sp>
      <p:sp>
        <p:nvSpPr>
          <p:cNvPr id="13" name="Rounded Rectangular Callout 12"/>
          <p:cNvSpPr/>
          <p:nvPr/>
        </p:nvSpPr>
        <p:spPr>
          <a:xfrm>
            <a:off x="9467267" y="3618494"/>
            <a:ext cx="1026692" cy="338202"/>
          </a:xfrm>
          <a:prstGeom prst="wedgeRoundRectCallout">
            <a:avLst>
              <a:gd name="adj1" fmla="val -63804"/>
              <a:gd name="adj2" fmla="val 1035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Quick Task Bar</a:t>
            </a:r>
            <a:endParaRPr lang="en-US" sz="1100" dirty="0">
              <a:effectLst/>
              <a:ea typeface="Calibri" panose="020F0502020204030204" pitchFamily="34" charset="0"/>
              <a:cs typeface="Times New Roman" panose="02020603050405020304" pitchFamily="18" charset="0"/>
            </a:endParaRPr>
          </a:p>
        </p:txBody>
      </p:sp>
      <p:sp>
        <p:nvSpPr>
          <p:cNvPr id="14" name="Rounded Rectangle 13"/>
          <p:cNvSpPr/>
          <p:nvPr/>
        </p:nvSpPr>
        <p:spPr>
          <a:xfrm>
            <a:off x="8777849" y="4343486"/>
            <a:ext cx="689418" cy="6964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5297113" y="4421800"/>
            <a:ext cx="1328131" cy="464548"/>
          </a:xfrm>
          <a:prstGeom prst="rect">
            <a:avLst/>
          </a:prstGeom>
        </p:spPr>
      </p:pic>
      <p:sp>
        <p:nvSpPr>
          <p:cNvPr id="16" name="Slide Number Placeholder 15">
            <a:extLst>
              <a:ext uri="{FF2B5EF4-FFF2-40B4-BE49-F238E27FC236}">
                <a16:creationId xmlns:a16="http://schemas.microsoft.com/office/drawing/2014/main" id="{D0370FE5-F82E-4243-87CD-C51ED8AEC4B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15" name="Picture 14">
            <a:extLst>
              <a:ext uri="{FF2B5EF4-FFF2-40B4-BE49-F238E27FC236}">
                <a16:creationId xmlns:a16="http://schemas.microsoft.com/office/drawing/2014/main" id="{2AEE6B4A-EF09-494C-A27E-7C12D6CF000C}"/>
              </a:ext>
            </a:extLst>
          </p:cNvPr>
          <p:cNvPicPr>
            <a:picLocks noChangeAspect="1"/>
          </p:cNvPicPr>
          <p:nvPr/>
        </p:nvPicPr>
        <p:blipFill>
          <a:blip r:embed="rId6"/>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378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Travel via Concur Overview</a:t>
            </a:r>
          </a:p>
        </p:txBody>
      </p:sp>
      <p:sp>
        <p:nvSpPr>
          <p:cNvPr id="3" name="Content Placeholder 2"/>
          <p:cNvSpPr>
            <a:spLocks noGrp="1"/>
          </p:cNvSpPr>
          <p:nvPr>
            <p:ph idx="1"/>
          </p:nvPr>
        </p:nvSpPr>
        <p:spPr>
          <a:xfrm>
            <a:off x="1154955" y="2568632"/>
            <a:ext cx="6459503" cy="4015047"/>
          </a:xfrm>
        </p:spPr>
        <p:txBody>
          <a:bodyPr>
            <a:normAutofit/>
          </a:bodyPr>
          <a:lstStyle/>
          <a:p>
            <a:pPr>
              <a:buFont typeface="Wingdings" panose="05000000000000000000" pitchFamily="2" charset="2"/>
              <a:buChar char="Ø"/>
            </a:pPr>
            <a:r>
              <a:rPr lang="en-US" dirty="0"/>
              <a:t>Sac State has contracted Christopherson Business Travel (CBT) as our Travel Booking Agency. It is recommended to book travel (</a:t>
            </a:r>
            <a:r>
              <a:rPr lang="en-US" b="1" dirty="0"/>
              <a:t>Airfare, Hotel and Car Rental reservation</a:t>
            </a:r>
            <a:r>
              <a:rPr lang="en-US" dirty="0"/>
              <a:t>) through Concur. Either by using the online booking tool in Concur Travel or calling a CBT Agent. </a:t>
            </a:r>
          </a:p>
          <a:p>
            <a:pPr>
              <a:buFont typeface="Wingdings" panose="05000000000000000000" pitchFamily="2" charset="2"/>
              <a:buChar char="Ø"/>
            </a:pPr>
            <a:r>
              <a:rPr lang="en-US" dirty="0"/>
              <a:t>In order to Book Travel via Concur your Travel Request must be approved prior to booking your travel reservations.</a:t>
            </a:r>
          </a:p>
          <a:p>
            <a:pPr lvl="0">
              <a:buFont typeface="Wingdings" panose="05000000000000000000" pitchFamily="2" charset="2"/>
              <a:buChar char="Ø"/>
            </a:pPr>
            <a:r>
              <a:rPr lang="en-US" dirty="0"/>
              <a:t>If you need to call a CBT Agent to book your travel, please make sure to provide the </a:t>
            </a:r>
            <a:r>
              <a:rPr lang="en-US" b="1" dirty="0">
                <a:solidFill>
                  <a:schemeClr val="accent2">
                    <a:lumMod val="75000"/>
                  </a:schemeClr>
                </a:solidFill>
              </a:rPr>
              <a:t>Request ID </a:t>
            </a:r>
            <a:r>
              <a:rPr lang="en-US" dirty="0"/>
              <a:t>of your Travel Request. The </a:t>
            </a:r>
            <a:r>
              <a:rPr lang="en-US" b="1" dirty="0">
                <a:solidFill>
                  <a:schemeClr val="accent2">
                    <a:lumMod val="75000"/>
                  </a:schemeClr>
                </a:solidFill>
              </a:rPr>
              <a:t>Request ID </a:t>
            </a:r>
            <a:r>
              <a:rPr lang="en-US" dirty="0"/>
              <a:t>can be found above the </a:t>
            </a:r>
            <a:r>
              <a:rPr lang="en-US" b="1" dirty="0">
                <a:solidFill>
                  <a:schemeClr val="accent2">
                    <a:lumMod val="75000"/>
                  </a:schemeClr>
                </a:solidFill>
              </a:rPr>
              <a:t>Request/ Trip Name</a:t>
            </a:r>
            <a:r>
              <a:rPr lang="en-US" dirty="0"/>
              <a:t> of the request.</a:t>
            </a:r>
            <a:endParaRPr lang="en-US" sz="2400" dirty="0"/>
          </a:p>
        </p:txBody>
      </p:sp>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BB7B77DF-D253-4725-B6C0-2923CD65C6E4}"/>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4" name="Picture 3">
            <a:extLst>
              <a:ext uri="{FF2B5EF4-FFF2-40B4-BE49-F238E27FC236}">
                <a16:creationId xmlns:a16="http://schemas.microsoft.com/office/drawing/2014/main" id="{0B88D395-73DA-4480-9293-BCBAF3FE67CE}"/>
              </a:ext>
            </a:extLst>
          </p:cNvPr>
          <p:cNvPicPr>
            <a:picLocks noChangeAspect="1"/>
          </p:cNvPicPr>
          <p:nvPr/>
        </p:nvPicPr>
        <p:blipFill>
          <a:blip r:embed="rId3"/>
          <a:stretch>
            <a:fillRect/>
          </a:stretch>
        </p:blipFill>
        <p:spPr>
          <a:xfrm>
            <a:off x="7813984" y="5409150"/>
            <a:ext cx="3385670" cy="950363"/>
          </a:xfrm>
          <a:prstGeom prst="rect">
            <a:avLst/>
          </a:prstGeom>
          <a:ln>
            <a:solidFill>
              <a:schemeClr val="accent1"/>
            </a:solidFill>
          </a:ln>
        </p:spPr>
      </p:pic>
      <p:sp>
        <p:nvSpPr>
          <p:cNvPr id="10" name="Left Arrow 9"/>
          <p:cNvSpPr/>
          <p:nvPr/>
        </p:nvSpPr>
        <p:spPr>
          <a:xfrm>
            <a:off x="9230456" y="6021974"/>
            <a:ext cx="565982" cy="1781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38EA2BC-FE2D-4487-818B-04F43793F299}"/>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35506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54954" y="4162518"/>
            <a:ext cx="8680947" cy="1838889"/>
          </a:xfrm>
          <a:prstGeom prst="rect">
            <a:avLst/>
          </a:prstGeom>
        </p:spPr>
      </p:pic>
      <p:sp>
        <p:nvSpPr>
          <p:cNvPr id="2" name="Title 1"/>
          <p:cNvSpPr>
            <a:spLocks noGrp="1"/>
          </p:cNvSpPr>
          <p:nvPr>
            <p:ph type="title"/>
          </p:nvPr>
        </p:nvSpPr>
        <p:spPr/>
        <p:txBody>
          <a:bodyPr/>
          <a:lstStyle/>
          <a:p>
            <a:r>
              <a:rPr lang="en-US" dirty="0"/>
              <a:t>Booking Process</a:t>
            </a:r>
          </a:p>
        </p:txBody>
      </p:sp>
      <p:sp>
        <p:nvSpPr>
          <p:cNvPr id="3" name="Content Placeholder 2"/>
          <p:cNvSpPr>
            <a:spLocks noGrp="1"/>
          </p:cNvSpPr>
          <p:nvPr>
            <p:ph idx="1"/>
          </p:nvPr>
        </p:nvSpPr>
        <p:spPr>
          <a:xfrm>
            <a:off x="573578" y="2603499"/>
            <a:ext cx="10086196" cy="3723957"/>
          </a:xfrm>
        </p:spPr>
        <p:txBody>
          <a:bodyPr/>
          <a:lstStyle/>
          <a:p>
            <a:pPr marL="0" indent="0">
              <a:buNone/>
            </a:pPr>
            <a:r>
              <a:rPr lang="en-US" sz="1700" b="1" dirty="0"/>
              <a:t>Step 1: Once Travel Request is approved…</a:t>
            </a:r>
          </a:p>
          <a:p>
            <a:pPr lvl="1">
              <a:buFont typeface="Wingdings" panose="05000000000000000000" pitchFamily="2" charset="2"/>
              <a:buChar char="Ø"/>
            </a:pPr>
            <a:r>
              <a:rPr lang="en-US" dirty="0"/>
              <a:t>To see status of request go to </a:t>
            </a:r>
            <a:r>
              <a:rPr lang="en-US" b="1" dirty="0">
                <a:solidFill>
                  <a:schemeClr val="accent2">
                    <a:lumMod val="75000"/>
                  </a:schemeClr>
                </a:solidFill>
              </a:rPr>
              <a:t>Requests</a:t>
            </a:r>
            <a:r>
              <a:rPr lang="en-US" dirty="0"/>
              <a:t> &gt; </a:t>
            </a:r>
            <a:r>
              <a:rPr lang="en-US" b="1" dirty="0">
                <a:solidFill>
                  <a:schemeClr val="accent2">
                    <a:lumMod val="75000"/>
                  </a:schemeClr>
                </a:solidFill>
              </a:rPr>
              <a:t>Manage Requests</a:t>
            </a:r>
          </a:p>
          <a:p>
            <a:pPr lvl="1">
              <a:buFont typeface="Wingdings" panose="05000000000000000000" pitchFamily="2" charset="2"/>
              <a:buChar char="Ø"/>
            </a:pPr>
            <a:endParaRPr lang="en-US" dirty="0"/>
          </a:p>
          <a:p>
            <a:pPr marL="0" indent="0">
              <a:buNone/>
            </a:pPr>
            <a:endParaRPr lang="en-US" dirty="0"/>
          </a:p>
        </p:txBody>
      </p:sp>
      <p:sp>
        <p:nvSpPr>
          <p:cNvPr id="6" name="Line Callout 1 5"/>
          <p:cNvSpPr/>
          <p:nvPr/>
        </p:nvSpPr>
        <p:spPr>
          <a:xfrm>
            <a:off x="5273853" y="4465477"/>
            <a:ext cx="1338350" cy="711679"/>
          </a:xfrm>
          <a:prstGeom prst="borderCallout1">
            <a:avLst>
              <a:gd name="adj1" fmla="val 31599"/>
              <a:gd name="adj2" fmla="val -258"/>
              <a:gd name="adj3" fmla="val 139366"/>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t>Request is approved and travel is ready to be booked.</a:t>
            </a:r>
          </a:p>
        </p:txBody>
      </p:sp>
      <p:sp>
        <p:nvSpPr>
          <p:cNvPr id="7" name="Down Arrow 6"/>
          <p:cNvSpPr/>
          <p:nvPr/>
        </p:nvSpPr>
        <p:spPr>
          <a:xfrm>
            <a:off x="4443095" y="5027259"/>
            <a:ext cx="249382" cy="354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664913" y="2403266"/>
            <a:ext cx="234879" cy="365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7990138" y="2835479"/>
            <a:ext cx="3584431" cy="1000991"/>
          </a:xfrm>
          <a:prstGeom prst="rect">
            <a:avLst/>
          </a:prstGeom>
          <a:ln>
            <a:solidFill>
              <a:schemeClr val="accent1">
                <a:shade val="50000"/>
              </a:schemeClr>
            </a:solidFill>
          </a:ln>
        </p:spPr>
      </p:pic>
      <p:sp>
        <p:nvSpPr>
          <p:cNvPr id="18" name="Rounded Rectangle 17"/>
          <p:cNvSpPr/>
          <p:nvPr/>
        </p:nvSpPr>
        <p:spPr>
          <a:xfrm>
            <a:off x="8029525" y="3473944"/>
            <a:ext cx="1204133" cy="362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C17C2559-5F3C-4A8E-93CB-041529E8F9B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14" name="Picture 13">
            <a:extLst>
              <a:ext uri="{FF2B5EF4-FFF2-40B4-BE49-F238E27FC236}">
                <a16:creationId xmlns:a16="http://schemas.microsoft.com/office/drawing/2014/main" id="{907A1540-DA9A-4014-AFA2-67BBE89E4831}"/>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606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Travel Reservations</a:t>
            </a:r>
          </a:p>
        </p:txBody>
      </p:sp>
      <p:sp>
        <p:nvSpPr>
          <p:cNvPr id="3" name="Content Placeholder 2"/>
          <p:cNvSpPr>
            <a:spLocks noGrp="1"/>
          </p:cNvSpPr>
          <p:nvPr>
            <p:ph idx="1"/>
          </p:nvPr>
        </p:nvSpPr>
        <p:spPr>
          <a:xfrm>
            <a:off x="482137" y="2725946"/>
            <a:ext cx="4646815" cy="3687379"/>
          </a:xfrm>
        </p:spPr>
        <p:txBody>
          <a:bodyPr>
            <a:normAutofit/>
          </a:bodyPr>
          <a:lstStyle/>
          <a:p>
            <a:pPr marL="0" indent="0">
              <a:buNone/>
            </a:pPr>
            <a:r>
              <a:rPr lang="en-US" sz="1700" b="1" dirty="0"/>
              <a:t>Step 2: Booking your Segments</a:t>
            </a:r>
          </a:p>
          <a:p>
            <a:pPr lvl="1">
              <a:buFont typeface="Wingdings" panose="05000000000000000000" pitchFamily="2" charset="2"/>
              <a:buChar char="Ø"/>
            </a:pPr>
            <a:r>
              <a:rPr lang="en-US" dirty="0"/>
              <a:t>Start booking reservations through </a:t>
            </a:r>
            <a:r>
              <a:rPr lang="en-US" b="1" dirty="0">
                <a:solidFill>
                  <a:schemeClr val="accent2">
                    <a:lumMod val="75000"/>
                  </a:schemeClr>
                </a:solidFill>
              </a:rPr>
              <a:t>Trip Search or Travel</a:t>
            </a:r>
            <a:r>
              <a:rPr lang="en-US" dirty="0"/>
              <a:t> tab</a:t>
            </a:r>
          </a:p>
          <a:p>
            <a:pPr lvl="1">
              <a:buFont typeface="Wingdings" panose="05000000000000000000" pitchFamily="2" charset="2"/>
              <a:buChar char="Ø"/>
            </a:pPr>
            <a:r>
              <a:rPr lang="en-US" dirty="0"/>
              <a:t>Select segment and enter in trip details to start looking up fares and complete the reservation process.</a:t>
            </a:r>
          </a:p>
          <a:p>
            <a:pPr lvl="1">
              <a:buFont typeface="Wingdings" panose="05000000000000000000" pitchFamily="2" charset="2"/>
              <a:buChar char="Ø"/>
            </a:pPr>
            <a:r>
              <a:rPr lang="en-US" dirty="0"/>
              <a:t>Airfare, Car Rental, Hotel, or Rail can be booked through the online booking tool. </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8087795" y="2803732"/>
            <a:ext cx="3657143" cy="809524"/>
          </a:xfrm>
          <a:prstGeom prst="rect">
            <a:avLst/>
          </a:prstGeom>
        </p:spPr>
      </p:pic>
      <p:sp>
        <p:nvSpPr>
          <p:cNvPr id="10" name="Down Arrow 9"/>
          <p:cNvSpPr/>
          <p:nvPr/>
        </p:nvSpPr>
        <p:spPr>
          <a:xfrm>
            <a:off x="11266502" y="2354949"/>
            <a:ext cx="234879" cy="365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420445" y="2372199"/>
            <a:ext cx="2508860" cy="4394871"/>
          </a:xfrm>
          <a:prstGeom prst="rect">
            <a:avLst/>
          </a:prstGeom>
        </p:spPr>
      </p:pic>
      <p:sp>
        <p:nvSpPr>
          <p:cNvPr id="11" name="Rounded Rectangle 10"/>
          <p:cNvSpPr/>
          <p:nvPr/>
        </p:nvSpPr>
        <p:spPr>
          <a:xfrm>
            <a:off x="5535660" y="4247803"/>
            <a:ext cx="1204133" cy="3218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8087795" y="3623022"/>
            <a:ext cx="2855765" cy="3126798"/>
          </a:xfrm>
          <a:prstGeom prst="rect">
            <a:avLst/>
          </a:prstGeom>
        </p:spPr>
      </p:pic>
      <p:sp>
        <p:nvSpPr>
          <p:cNvPr id="14" name="Rounded Rectangle 13"/>
          <p:cNvSpPr/>
          <p:nvPr/>
        </p:nvSpPr>
        <p:spPr>
          <a:xfrm>
            <a:off x="8198504" y="4048298"/>
            <a:ext cx="1435947" cy="3437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74875" y="4048298"/>
            <a:ext cx="731609" cy="171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515677" y="3816071"/>
            <a:ext cx="817043" cy="140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6EE1DF6C-D167-42B2-A98C-BE8B6369CB48}"/>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18" name="Picture 17">
            <a:extLst>
              <a:ext uri="{FF2B5EF4-FFF2-40B4-BE49-F238E27FC236}">
                <a16:creationId xmlns:a16="http://schemas.microsoft.com/office/drawing/2014/main" id="{256E3CF4-8FAF-41AB-9BEC-C995C990E4A9}"/>
              </a:ext>
            </a:extLst>
          </p:cNvPr>
          <p:cNvPicPr>
            <a:picLocks noChangeAspect="1"/>
          </p:cNvPicPr>
          <p:nvPr/>
        </p:nvPicPr>
        <p:blipFill>
          <a:blip r:embed="rId6"/>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57687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Airfare Reservation</a:t>
            </a:r>
          </a:p>
        </p:txBody>
      </p:sp>
      <p:sp>
        <p:nvSpPr>
          <p:cNvPr id="5" name="Content Placeholder 4"/>
          <p:cNvSpPr>
            <a:spLocks noGrp="1"/>
          </p:cNvSpPr>
          <p:nvPr>
            <p:ph idx="1"/>
          </p:nvPr>
        </p:nvSpPr>
        <p:spPr>
          <a:xfrm>
            <a:off x="515389" y="2603500"/>
            <a:ext cx="4746567" cy="3416300"/>
          </a:xfrm>
        </p:spPr>
        <p:txBody>
          <a:bodyPr>
            <a:normAutofit fontScale="85000" lnSpcReduction="20000"/>
          </a:bodyPr>
          <a:lstStyle/>
          <a:p>
            <a:pPr lvl="0">
              <a:buFont typeface="Wingdings" panose="05000000000000000000" pitchFamily="2" charset="2"/>
              <a:buChar char="Ø"/>
            </a:pPr>
            <a:r>
              <a:rPr lang="en-US" sz="1600" dirty="0"/>
              <a:t>Coach or any other discounted economy class fare shall be selected that meets the traveler’s schedule needs.</a:t>
            </a:r>
          </a:p>
          <a:p>
            <a:pPr>
              <a:buFont typeface="Wingdings" panose="05000000000000000000" pitchFamily="2" charset="2"/>
              <a:buChar char="Ø"/>
            </a:pPr>
            <a:r>
              <a:rPr lang="en-US" sz="1600" dirty="0"/>
              <a:t>The system will save the lowest cost airfare in the search results. For any flights with a price 20% greater than the lowest cost airfare, the system will display a warning icon (out of policy) next to the blue reserve button.</a:t>
            </a:r>
          </a:p>
          <a:p>
            <a:pPr>
              <a:buFont typeface="Wingdings" panose="05000000000000000000" pitchFamily="2" charset="2"/>
              <a:buChar char="Ø"/>
            </a:pPr>
            <a:r>
              <a:rPr lang="en-US" sz="1600" dirty="0"/>
              <a:t>Your name in Concur is the name that will be on your airline ticket. If this is not the name on your photo identification you travel with, please contact the Concur Coordinator </a:t>
            </a:r>
            <a:r>
              <a:rPr lang="en-US" sz="1600" b="1" u="sng" dirty="0"/>
              <a:t>prior</a:t>
            </a:r>
            <a:r>
              <a:rPr lang="en-US" sz="1600" dirty="0"/>
              <a:t> to booking your flight.</a:t>
            </a:r>
          </a:p>
          <a:p>
            <a:pPr>
              <a:buFont typeface="Wingdings" panose="05000000000000000000" pitchFamily="2" charset="2"/>
              <a:buChar char="Ø"/>
            </a:pPr>
            <a:r>
              <a:rPr lang="en-US" sz="1600" dirty="0"/>
              <a:t>US Bank Travel Ghost Card will be automatically charged for airfare. University will prepay the expense and there is no reconciliation required on the department.</a:t>
            </a:r>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835535" y="2510443"/>
            <a:ext cx="4596938" cy="4089862"/>
          </a:xfrm>
          <a:prstGeom prst="rect">
            <a:avLst/>
          </a:prstGeom>
          <a:ln>
            <a:solidFill>
              <a:schemeClr val="accent1">
                <a:shade val="50000"/>
              </a:schemeClr>
            </a:solidFill>
          </a:ln>
        </p:spPr>
      </p:pic>
      <p:sp>
        <p:nvSpPr>
          <p:cNvPr id="8" name="Rounded Rectangular Callout 7"/>
          <p:cNvSpPr/>
          <p:nvPr/>
        </p:nvSpPr>
        <p:spPr>
          <a:xfrm>
            <a:off x="8299130" y="3552074"/>
            <a:ext cx="1551451" cy="413097"/>
          </a:xfrm>
          <a:prstGeom prst="wedgeRoundRectCallout">
            <a:avLst>
              <a:gd name="adj1" fmla="val -67954"/>
              <a:gd name="adj2" fmla="val -1626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Choose to Shop by Schedule or Shop by Fares.</a:t>
            </a:r>
            <a:r>
              <a:rPr lang="en-US" sz="900" dirty="0">
                <a:solidFill>
                  <a:srgbClr val="000000"/>
                </a:solidFill>
                <a:effectLst/>
                <a:ea typeface="Calibri" panose="020F0502020204030204" pitchFamily="34" charset="0"/>
                <a:cs typeface="Times New Roman" panose="02020603050405020304" pitchFamily="18" charset="0"/>
              </a:rPr>
              <a:t>   </a:t>
            </a:r>
            <a:endParaRPr lang="en-US" sz="900" dirty="0">
              <a:effectLst/>
              <a:ea typeface="Calibri" panose="020F0502020204030204" pitchFamily="34" charset="0"/>
              <a:cs typeface="Times New Roman" panose="02020603050405020304" pitchFamily="18" charset="0"/>
            </a:endParaRPr>
          </a:p>
        </p:txBody>
      </p:sp>
      <p:sp>
        <p:nvSpPr>
          <p:cNvPr id="9" name="Rounded Rectangular Callout 8"/>
          <p:cNvSpPr/>
          <p:nvPr/>
        </p:nvSpPr>
        <p:spPr>
          <a:xfrm>
            <a:off x="10393666" y="2399405"/>
            <a:ext cx="1086210" cy="518362"/>
          </a:xfrm>
          <a:prstGeom prst="wedgeRoundRectCallout">
            <a:avLst>
              <a:gd name="adj1" fmla="val -54157"/>
              <a:gd name="adj2" fmla="val 8840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Matrix available for easy view of availability</a:t>
            </a:r>
            <a:r>
              <a:rPr lang="en-US" sz="900" dirty="0">
                <a:solidFill>
                  <a:srgbClr val="000000"/>
                </a:solidFill>
                <a:effectLst/>
                <a:ea typeface="Calibri" panose="020F0502020204030204" pitchFamily="34" charset="0"/>
                <a:cs typeface="Times New Roman" panose="02020603050405020304" pitchFamily="18" charset="0"/>
              </a:rPr>
              <a:t>   </a:t>
            </a:r>
            <a:endParaRPr lang="en-US" sz="900" dirty="0">
              <a:effectLst/>
              <a:ea typeface="Calibri" panose="020F0502020204030204" pitchFamily="34" charset="0"/>
              <a:cs typeface="Times New Roman" panose="02020603050405020304" pitchFamily="18" charset="0"/>
            </a:endParaRPr>
          </a:p>
        </p:txBody>
      </p:sp>
      <p:sp>
        <p:nvSpPr>
          <p:cNvPr id="10" name="Rounded Rectangular Callout 9"/>
          <p:cNvSpPr/>
          <p:nvPr/>
        </p:nvSpPr>
        <p:spPr>
          <a:xfrm>
            <a:off x="5078459" y="2603500"/>
            <a:ext cx="1023083" cy="679623"/>
          </a:xfrm>
          <a:prstGeom prst="wedgeRoundRectCallout">
            <a:avLst>
              <a:gd name="adj1" fmla="val 35455"/>
              <a:gd name="adj2" fmla="val 7910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a:t>
            </a:r>
            <a:r>
              <a:rPr lang="en-US" sz="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edit </a:t>
            </a: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search criteria, display settings and filters.</a:t>
            </a:r>
            <a:r>
              <a:rPr lang="en-US" sz="900" dirty="0">
                <a:solidFill>
                  <a:srgbClr val="000000"/>
                </a:solidFill>
                <a:effectLst/>
                <a:ea typeface="Calibri" panose="020F0502020204030204" pitchFamily="34" charset="0"/>
                <a:cs typeface="Times New Roman" panose="02020603050405020304" pitchFamily="18" charset="0"/>
              </a:rPr>
              <a:t>   </a:t>
            </a:r>
            <a:endParaRPr lang="en-US" sz="900" dirty="0">
              <a:effectLst/>
              <a:ea typeface="Calibri" panose="020F0502020204030204" pitchFamily="34" charset="0"/>
              <a:cs typeface="Times New Roman" panose="02020603050405020304" pitchFamily="18" charset="0"/>
            </a:endParaRP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EFAE074E-207B-430F-9037-429786DC646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11" name="Picture 10">
            <a:extLst>
              <a:ext uri="{FF2B5EF4-FFF2-40B4-BE49-F238E27FC236}">
                <a16:creationId xmlns:a16="http://schemas.microsoft.com/office/drawing/2014/main" id="{307636DB-FD27-495D-BD8C-4E0508B1C967}"/>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14527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Rental Reservation</a:t>
            </a:r>
          </a:p>
        </p:txBody>
      </p:sp>
      <p:sp>
        <p:nvSpPr>
          <p:cNvPr id="5" name="Content Placeholder 4"/>
          <p:cNvSpPr>
            <a:spLocks noGrp="1"/>
          </p:cNvSpPr>
          <p:nvPr>
            <p:ph idx="1"/>
          </p:nvPr>
        </p:nvSpPr>
        <p:spPr>
          <a:xfrm>
            <a:off x="540327" y="2603500"/>
            <a:ext cx="4663440" cy="3705860"/>
          </a:xfrm>
        </p:spPr>
        <p:txBody>
          <a:bodyPr>
            <a:noAutofit/>
          </a:bodyPr>
          <a:lstStyle/>
          <a:p>
            <a:pPr>
              <a:buFont typeface="Wingdings" panose="05000000000000000000" pitchFamily="2" charset="2"/>
              <a:buChar char="Ø"/>
            </a:pPr>
            <a:r>
              <a:rPr lang="en-US" sz="1400" dirty="0"/>
              <a:t>All Car Rental reservations should be booked through Enterprise or National as they are the contracted vendors by the CSU.</a:t>
            </a:r>
          </a:p>
          <a:p>
            <a:pPr>
              <a:buFont typeface="Wingdings" panose="05000000000000000000" pitchFamily="2" charset="2"/>
              <a:buChar char="Ø"/>
            </a:pPr>
            <a:r>
              <a:rPr lang="en-US" sz="1400" dirty="0"/>
              <a:t>Rental up to an intermediate size vehicle is allowable under the CSU Travel Policy. Larger vehicles may be allowable if there is a no-cost upgrade provided or if the recommended sizes are not adequate to meet the business purpose of the trip.</a:t>
            </a:r>
          </a:p>
          <a:p>
            <a:pPr>
              <a:buFont typeface="Wingdings" panose="05000000000000000000" pitchFamily="2" charset="2"/>
              <a:buChar char="Ø"/>
            </a:pPr>
            <a:r>
              <a:rPr lang="en-US" sz="1400" dirty="0"/>
              <a:t>Preferred vendors will list at the top of the matrix.</a:t>
            </a:r>
          </a:p>
          <a:p>
            <a:pPr>
              <a:buFont typeface="Wingdings" panose="05000000000000000000" pitchFamily="2" charset="2"/>
              <a:buChar char="Ø"/>
            </a:pPr>
            <a:r>
              <a:rPr lang="en-US" sz="1400" dirty="0"/>
              <a:t>You do not need to add a card in order to book a car rental reservation. You will need to provide a credit card at the time of car pick up.</a:t>
            </a:r>
          </a:p>
          <a:p>
            <a:pPr marL="0" indent="0">
              <a:buNone/>
            </a:pPr>
            <a:endParaRPr lang="en-US" sz="1400" dirty="0"/>
          </a:p>
          <a:p>
            <a:pPr marL="0" indent="0">
              <a:buNone/>
            </a:pPr>
            <a:endParaRPr lang="en-US" sz="1400" dirty="0"/>
          </a:p>
        </p:txBody>
      </p:sp>
      <p:pic>
        <p:nvPicPr>
          <p:cNvPr id="7" name="Picture 6"/>
          <p:cNvPicPr/>
          <p:nvPr/>
        </p:nvPicPr>
        <p:blipFill>
          <a:blip r:embed="rId2"/>
          <a:stretch>
            <a:fillRect/>
          </a:stretch>
        </p:blipFill>
        <p:spPr>
          <a:xfrm>
            <a:off x="5386646" y="2603500"/>
            <a:ext cx="5472878" cy="2277687"/>
          </a:xfrm>
          <a:prstGeom prst="rect">
            <a:avLst/>
          </a:prstGeom>
          <a:ln>
            <a:solidFill>
              <a:schemeClr val="accent2">
                <a:lumMod val="75000"/>
              </a:schemeClr>
            </a:solidFill>
          </a:ln>
        </p:spPr>
      </p:pic>
      <p:cxnSp>
        <p:nvCxnSpPr>
          <p:cNvPr id="8" name="Straight Arrow Connector 7"/>
          <p:cNvCxnSpPr/>
          <p:nvPr/>
        </p:nvCxnSpPr>
        <p:spPr>
          <a:xfrm flipH="1" flipV="1">
            <a:off x="5971104" y="3846397"/>
            <a:ext cx="278937" cy="4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971105" y="3896069"/>
            <a:ext cx="278937" cy="262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stretch>
            <a:fillRect/>
          </a:stretch>
        </p:blipFill>
        <p:spPr>
          <a:xfrm>
            <a:off x="5386646" y="4990620"/>
            <a:ext cx="5943600" cy="1626870"/>
          </a:xfrm>
          <a:prstGeom prst="rect">
            <a:avLst/>
          </a:prstGeom>
          <a:ln>
            <a:solidFill>
              <a:schemeClr val="accent2">
                <a:lumMod val="75000"/>
              </a:schemeClr>
            </a:solidFill>
          </a:ln>
        </p:spPr>
      </p:pic>
      <p:sp>
        <p:nvSpPr>
          <p:cNvPr id="11" name="Rounded Rectangular Callout 10"/>
          <p:cNvSpPr/>
          <p:nvPr/>
        </p:nvSpPr>
        <p:spPr>
          <a:xfrm>
            <a:off x="10743110" y="2851265"/>
            <a:ext cx="913087" cy="631883"/>
          </a:xfrm>
          <a:prstGeom prst="wedgeRoundRectCallout">
            <a:avLst>
              <a:gd name="adj1" fmla="val -54157"/>
              <a:gd name="adj2" fmla="val 8840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Matrix available for easy view of availability</a:t>
            </a:r>
            <a:r>
              <a:rPr lang="en-US" sz="900" dirty="0">
                <a:solidFill>
                  <a:srgbClr val="000000"/>
                </a:solidFill>
                <a:effectLst/>
                <a:ea typeface="Calibri" panose="020F0502020204030204" pitchFamily="34" charset="0"/>
                <a:cs typeface="Times New Roman" panose="02020603050405020304" pitchFamily="18" charset="0"/>
              </a:rPr>
              <a:t>   </a:t>
            </a:r>
            <a:endParaRPr lang="en-US" sz="900" dirty="0">
              <a:effectLst/>
              <a:ea typeface="Calibri" panose="020F0502020204030204" pitchFamily="34" charset="0"/>
              <a:cs typeface="Times New Roman" panose="02020603050405020304" pitchFamily="18" charset="0"/>
            </a:endParaRP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F4F624F1-8D70-48BF-8BD8-B091B13E54F5}"/>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12" name="Picture 11">
            <a:extLst>
              <a:ext uri="{FF2B5EF4-FFF2-40B4-BE49-F238E27FC236}">
                <a16:creationId xmlns:a16="http://schemas.microsoft.com/office/drawing/2014/main" id="{1B8C3A51-169E-4D6C-B96B-4D2399FEA9D3}"/>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415500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Reservation</a:t>
            </a:r>
          </a:p>
        </p:txBody>
      </p:sp>
      <p:sp>
        <p:nvSpPr>
          <p:cNvPr id="5" name="Content Placeholder 4"/>
          <p:cNvSpPr>
            <a:spLocks noGrp="1"/>
          </p:cNvSpPr>
          <p:nvPr>
            <p:ph idx="1"/>
          </p:nvPr>
        </p:nvSpPr>
        <p:spPr>
          <a:xfrm>
            <a:off x="465513" y="2427317"/>
            <a:ext cx="5636029" cy="4214551"/>
          </a:xfrm>
        </p:spPr>
        <p:txBody>
          <a:bodyPr>
            <a:normAutofit lnSpcReduction="10000"/>
          </a:bodyPr>
          <a:lstStyle/>
          <a:p>
            <a:pPr lvl="0">
              <a:buFont typeface="Wingdings" panose="05000000000000000000" pitchFamily="2" charset="2"/>
              <a:buChar char="Ø"/>
            </a:pPr>
            <a:r>
              <a:rPr lang="en-US" sz="1400" dirty="0"/>
              <a:t>Maximum nightly room rate is $275 before tax. If you book a hotel greater than $275 you will only receive reimbursement for the max rate of $275 plus any applicable taxes charged, unless an approved Exception to the Travel Policy form is attached to your Expense Report. Please acquire the approval prior to booking a hotel that is over the maximum nightly room rate.</a:t>
            </a:r>
          </a:p>
          <a:p>
            <a:pPr>
              <a:buFont typeface="Wingdings" panose="05000000000000000000" pitchFamily="2" charset="2"/>
              <a:buChar char="Ø"/>
            </a:pPr>
            <a:r>
              <a:rPr lang="en-US" sz="1400" b="1" dirty="0"/>
              <a:t>If a conference is doing room blocks for their attendees, please do not book hotel through Concur</a:t>
            </a:r>
            <a:r>
              <a:rPr lang="en-US" sz="1400" dirty="0"/>
              <a:t>. CBT is unable to access the discounted rates you would get with these room blocks. </a:t>
            </a:r>
          </a:p>
          <a:p>
            <a:pPr>
              <a:buFont typeface="Wingdings" panose="05000000000000000000" pitchFamily="2" charset="2"/>
              <a:buChar char="Ø"/>
            </a:pPr>
            <a:r>
              <a:rPr lang="en-US" sz="1400" dirty="0"/>
              <a:t>You will need to add a credit card on file in order to guarantee your hotel reservation. This card will not be charged and you will need to supply a credit card in person at the time of check-in. </a:t>
            </a:r>
          </a:p>
          <a:p>
            <a:pPr>
              <a:buFont typeface="Wingdings" panose="05000000000000000000" pitchFamily="2" charset="2"/>
              <a:buChar char="Ø"/>
            </a:pPr>
            <a:r>
              <a:rPr lang="en-US" sz="1400" dirty="0"/>
              <a:t>Make sure check the Rules and Cancelation Policy if you see this blue icon     next to the amount. This means the room rate changes over the course of your stay and still within policy.</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501054" y="2427317"/>
            <a:ext cx="4114299" cy="3333403"/>
          </a:xfrm>
          <a:prstGeom prst="rect">
            <a:avLst/>
          </a:prstGeom>
          <a:ln>
            <a:solidFill>
              <a:schemeClr val="accent2">
                <a:lumMod val="75000"/>
              </a:schemeClr>
            </a:solidFill>
          </a:ln>
        </p:spPr>
      </p:pic>
      <p:sp>
        <p:nvSpPr>
          <p:cNvPr id="7" name="Rounded Rectangular Callout 6"/>
          <p:cNvSpPr/>
          <p:nvPr/>
        </p:nvSpPr>
        <p:spPr>
          <a:xfrm>
            <a:off x="7567350" y="3241964"/>
            <a:ext cx="1202576" cy="625590"/>
          </a:xfrm>
          <a:prstGeom prst="wedgeRoundRectCallout">
            <a:avLst>
              <a:gd name="adj1" fmla="val -65991"/>
              <a:gd name="adj2" fmla="val 5009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endParaRPr lang="en-US" sz="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 can define your search results even more by using the radio buttons on the left hand side.</a:t>
            </a:r>
            <a:endParaRPr lang="en-US" sz="1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5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8230101" y="4505498"/>
            <a:ext cx="3623847" cy="2136370"/>
          </a:xfrm>
          <a:prstGeom prst="rect">
            <a:avLst/>
          </a:prstGeom>
          <a:ln>
            <a:solidFill>
              <a:schemeClr val="accent2">
                <a:lumMod val="75000"/>
              </a:schemeClr>
            </a:solidFill>
          </a:ln>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190118" y="5991149"/>
            <a:ext cx="1767902" cy="516256"/>
          </a:xfrm>
          <a:prstGeom prst="rect">
            <a:avLst/>
          </a:prstGeom>
        </p:spPr>
      </p:pic>
      <p:sp>
        <p:nvSpPr>
          <p:cNvPr id="11" name="Right Arrow 10"/>
          <p:cNvSpPr/>
          <p:nvPr/>
        </p:nvSpPr>
        <p:spPr>
          <a:xfrm>
            <a:off x="5735782" y="6170306"/>
            <a:ext cx="365760" cy="157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2405169" y="5943115"/>
            <a:ext cx="173774" cy="179205"/>
          </a:xfrm>
          <a:prstGeom prst="rect">
            <a:avLst/>
          </a:prstGeom>
        </p:spPr>
      </p:pic>
      <p:sp>
        <p:nvSpPr>
          <p:cNvPr id="15" name="Slide Number Placeholder 14">
            <a:extLst>
              <a:ext uri="{FF2B5EF4-FFF2-40B4-BE49-F238E27FC236}">
                <a16:creationId xmlns:a16="http://schemas.microsoft.com/office/drawing/2014/main" id="{4950BE17-A305-4F31-B87B-4CB09EF31399}"/>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13" name="Picture 12">
            <a:extLst>
              <a:ext uri="{FF2B5EF4-FFF2-40B4-BE49-F238E27FC236}">
                <a16:creationId xmlns:a16="http://schemas.microsoft.com/office/drawing/2014/main" id="{BA09116F-D5F7-4EBA-AF08-AF726A36E1CC}"/>
              </a:ext>
            </a:extLst>
          </p:cNvPr>
          <p:cNvPicPr>
            <a:picLocks noChangeAspect="1"/>
          </p:cNvPicPr>
          <p:nvPr/>
        </p:nvPicPr>
        <p:blipFill>
          <a:blip r:embed="rId7"/>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59934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Expense Report</a:t>
            </a:r>
          </a:p>
        </p:txBody>
      </p:sp>
      <p:sp>
        <p:nvSpPr>
          <p:cNvPr id="3" name="Content Placeholder 2"/>
          <p:cNvSpPr>
            <a:spLocks noGrp="1"/>
          </p:cNvSpPr>
          <p:nvPr>
            <p:ph idx="1"/>
          </p:nvPr>
        </p:nvSpPr>
        <p:spPr>
          <a:xfrm>
            <a:off x="488515" y="2354893"/>
            <a:ext cx="9719513" cy="4261567"/>
          </a:xfrm>
        </p:spPr>
        <p:txBody>
          <a:bodyPr>
            <a:normAutofit/>
          </a:bodyPr>
          <a:lstStyle/>
          <a:p>
            <a:pPr>
              <a:buFont typeface="Wingdings" panose="05000000000000000000" pitchFamily="2" charset="2"/>
              <a:buChar char="Ø"/>
            </a:pPr>
            <a:r>
              <a:rPr lang="en-US" dirty="0"/>
              <a:t>Under </a:t>
            </a:r>
            <a:r>
              <a:rPr lang="en-US" b="1" dirty="0">
                <a:solidFill>
                  <a:schemeClr val="accent2">
                    <a:lumMod val="75000"/>
                  </a:schemeClr>
                </a:solidFill>
              </a:rPr>
              <a:t>Requests &gt; Manage Requests</a:t>
            </a:r>
            <a:r>
              <a:rPr lang="en-US" dirty="0"/>
              <a:t>, your active Travel Requests will be listed. </a:t>
            </a:r>
          </a:p>
          <a:p>
            <a:pPr>
              <a:buFont typeface="Wingdings" panose="05000000000000000000" pitchFamily="2" charset="2"/>
              <a:buChar char="Ø"/>
            </a:pPr>
            <a:r>
              <a:rPr lang="en-US" dirty="0"/>
              <a:t>Select and open the request you want for the expense report you would like to create. </a:t>
            </a:r>
          </a:p>
          <a:p>
            <a:pPr>
              <a:buFont typeface="Wingdings" panose="05000000000000000000" pitchFamily="2" charset="2"/>
              <a:buChar char="Ø"/>
            </a:pPr>
            <a:r>
              <a:rPr lang="en-US" dirty="0"/>
              <a:t>On the right-hand side click </a:t>
            </a:r>
            <a:r>
              <a:rPr lang="en-US" b="1" dirty="0">
                <a:solidFill>
                  <a:schemeClr val="accent2">
                    <a:lumMod val="75000"/>
                  </a:schemeClr>
                </a:solidFill>
              </a:rPr>
              <a:t>Create an Expense Report. </a:t>
            </a:r>
          </a:p>
          <a:p>
            <a:pPr>
              <a:buFont typeface="Wingdings" panose="05000000000000000000" pitchFamily="2" charset="2"/>
              <a:buChar char="Ø"/>
            </a:pPr>
            <a:r>
              <a:rPr lang="en-US" dirty="0">
                <a:solidFill>
                  <a:schemeClr val="tx1"/>
                </a:solidFill>
              </a:rPr>
              <a:t>Now the</a:t>
            </a:r>
            <a:r>
              <a:rPr lang="en-US" dirty="0"/>
              <a:t> Travel Request will automatically link to a new Expense Report as well as populate most required fields.</a:t>
            </a:r>
          </a:p>
          <a:p>
            <a:pPr marL="457200" lvl="1" indent="0">
              <a:buNone/>
            </a:pPr>
            <a:r>
              <a:rPr lang="en-US" dirty="0"/>
              <a:t>                                                              </a:t>
            </a:r>
            <a:endParaRPr lang="en-US" u="sng" dirty="0"/>
          </a:p>
          <a:p>
            <a:pPr marL="457200" lvl="1" indent="0">
              <a:buNone/>
            </a:pPr>
            <a:endParaRPr lang="en-US" dirty="0"/>
          </a:p>
        </p:txBody>
      </p:sp>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CCBBECAB-BF6D-40F6-A931-ABFD75788BFD}"/>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10" name="Picture 9">
            <a:extLst>
              <a:ext uri="{FF2B5EF4-FFF2-40B4-BE49-F238E27FC236}">
                <a16:creationId xmlns:a16="http://schemas.microsoft.com/office/drawing/2014/main" id="{AADA25EF-DCD1-4294-9DE3-6FD9B2FA1EBA}"/>
              </a:ext>
            </a:extLst>
          </p:cNvPr>
          <p:cNvPicPr>
            <a:picLocks noChangeAspect="1"/>
          </p:cNvPicPr>
          <p:nvPr/>
        </p:nvPicPr>
        <p:blipFill>
          <a:blip r:embed="rId3"/>
          <a:stretch>
            <a:fillRect/>
          </a:stretch>
        </p:blipFill>
        <p:spPr>
          <a:xfrm>
            <a:off x="9448682" y="1215510"/>
            <a:ext cx="2206543" cy="397178"/>
          </a:xfrm>
          <a:prstGeom prst="rect">
            <a:avLst/>
          </a:prstGeom>
        </p:spPr>
      </p:pic>
      <p:pic>
        <p:nvPicPr>
          <p:cNvPr id="7" name="Picture 6">
            <a:extLst>
              <a:ext uri="{FF2B5EF4-FFF2-40B4-BE49-F238E27FC236}">
                <a16:creationId xmlns:a16="http://schemas.microsoft.com/office/drawing/2014/main" id="{F6DF4199-DFB9-4BE1-A355-B2521EE30DD1}"/>
              </a:ext>
            </a:extLst>
          </p:cNvPr>
          <p:cNvPicPr>
            <a:picLocks noChangeAspect="1"/>
          </p:cNvPicPr>
          <p:nvPr/>
        </p:nvPicPr>
        <p:blipFill>
          <a:blip r:embed="rId4"/>
          <a:stretch>
            <a:fillRect/>
          </a:stretch>
        </p:blipFill>
        <p:spPr>
          <a:xfrm>
            <a:off x="1488901" y="4971672"/>
            <a:ext cx="8719127" cy="983183"/>
          </a:xfrm>
          <a:prstGeom prst="rect">
            <a:avLst/>
          </a:prstGeom>
        </p:spPr>
      </p:pic>
      <p:sp>
        <p:nvSpPr>
          <p:cNvPr id="8" name="Arrow: Down 7">
            <a:extLst>
              <a:ext uri="{FF2B5EF4-FFF2-40B4-BE49-F238E27FC236}">
                <a16:creationId xmlns:a16="http://schemas.microsoft.com/office/drawing/2014/main" id="{5B2511CA-8C16-437D-A9C2-3BCE4FB0DD9A}"/>
              </a:ext>
            </a:extLst>
          </p:cNvPr>
          <p:cNvSpPr/>
          <p:nvPr/>
        </p:nvSpPr>
        <p:spPr>
          <a:xfrm>
            <a:off x="9314754" y="4528494"/>
            <a:ext cx="267855" cy="400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4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 Overview</a:t>
            </a:r>
          </a:p>
        </p:txBody>
      </p:sp>
      <p:sp>
        <p:nvSpPr>
          <p:cNvPr id="3" name="Content Placeholder 2"/>
          <p:cNvSpPr>
            <a:spLocks noGrp="1"/>
          </p:cNvSpPr>
          <p:nvPr>
            <p:ph idx="1"/>
          </p:nvPr>
        </p:nvSpPr>
        <p:spPr>
          <a:xfrm>
            <a:off x="1154954" y="2357306"/>
            <a:ext cx="9205450" cy="4228052"/>
          </a:xfrm>
        </p:spPr>
        <p:txBody>
          <a:bodyPr>
            <a:normAutofit fontScale="92500" lnSpcReduction="20000"/>
          </a:bodyPr>
          <a:lstStyle/>
          <a:p>
            <a:pPr marL="0" indent="0">
              <a:buNone/>
            </a:pPr>
            <a:r>
              <a:rPr lang="en-US" sz="2000" b="1" dirty="0"/>
              <a:t>Who can use Concur?</a:t>
            </a:r>
          </a:p>
          <a:p>
            <a:pPr marL="0" indent="0">
              <a:buNone/>
            </a:pPr>
            <a:r>
              <a:rPr lang="en-US" dirty="0"/>
              <a:t>Employees Only (staff and faculty) </a:t>
            </a:r>
          </a:p>
          <a:p>
            <a:pPr marL="0" indent="0">
              <a:buNone/>
            </a:pPr>
            <a:endParaRPr lang="en-US" dirty="0"/>
          </a:p>
          <a:p>
            <a:pPr marL="0" indent="0">
              <a:buNone/>
            </a:pPr>
            <a:r>
              <a:rPr lang="en-US" sz="2000" b="1" dirty="0"/>
              <a:t>Travel being processed through Concur based on funds used</a:t>
            </a:r>
          </a:p>
          <a:p>
            <a:pPr indent="-285750"/>
            <a:r>
              <a:rPr lang="en-US" dirty="0"/>
              <a:t>State-Side</a:t>
            </a:r>
          </a:p>
          <a:p>
            <a:pPr indent="-285750"/>
            <a:r>
              <a:rPr lang="en-US" dirty="0"/>
              <a:t>Foundation (UFSS)</a:t>
            </a:r>
          </a:p>
          <a:p>
            <a:pPr indent="-285750"/>
            <a:r>
              <a:rPr lang="en-US" dirty="0"/>
              <a:t>University Enterprises (UEI)- </a:t>
            </a:r>
            <a:r>
              <a:rPr lang="en-US" b="1" dirty="0"/>
              <a:t>Request only </a:t>
            </a:r>
          </a:p>
          <a:p>
            <a:pPr marL="57150" indent="0">
              <a:buNone/>
            </a:pPr>
            <a:endParaRPr lang="en-US" b="1" dirty="0"/>
          </a:p>
          <a:p>
            <a:pPr marL="57150" indent="0">
              <a:buNone/>
            </a:pPr>
            <a:r>
              <a:rPr lang="en-US" sz="2000" b="1" dirty="0"/>
              <a:t>Travel for the following groups are not processed through Concur </a:t>
            </a:r>
          </a:p>
          <a:p>
            <a:pPr indent="-285750"/>
            <a:r>
              <a:rPr lang="en-US" dirty="0"/>
              <a:t>Student</a:t>
            </a:r>
          </a:p>
          <a:p>
            <a:pPr indent="-285750"/>
            <a:r>
              <a:rPr lang="en-US" dirty="0"/>
              <a:t>Non-Employee</a:t>
            </a:r>
          </a:p>
          <a:p>
            <a:pPr marL="0" indent="0">
              <a:buNone/>
            </a:pPr>
            <a:r>
              <a:rPr lang="en-US" dirty="0"/>
              <a:t>Continue to process these types of travel using the current process in place. </a:t>
            </a:r>
          </a:p>
          <a:p>
            <a:pPr marL="457200" lvl="1"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9E66B797-226F-4DCD-9723-ABD8E632DBDF}"/>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6">
            <a:extLst>
              <a:ext uri="{FF2B5EF4-FFF2-40B4-BE49-F238E27FC236}">
                <a16:creationId xmlns:a16="http://schemas.microsoft.com/office/drawing/2014/main" id="{261C6A35-30D0-4F46-953B-F602EA2B6773}"/>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07147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Report Header</a:t>
            </a:r>
          </a:p>
        </p:txBody>
      </p:sp>
      <p:sp>
        <p:nvSpPr>
          <p:cNvPr id="3" name="Content Placeholder 2"/>
          <p:cNvSpPr>
            <a:spLocks noGrp="1"/>
          </p:cNvSpPr>
          <p:nvPr>
            <p:ph idx="1"/>
          </p:nvPr>
        </p:nvSpPr>
        <p:spPr>
          <a:xfrm>
            <a:off x="931024" y="2281806"/>
            <a:ext cx="9620929" cy="4360533"/>
          </a:xfrm>
        </p:spPr>
        <p:txBody>
          <a:bodyPr numCol="1">
            <a:normAutofit lnSpcReduction="10000"/>
          </a:bodyPr>
          <a:lstStyle/>
          <a:p>
            <a:pPr>
              <a:buFont typeface="Wingdings" panose="05000000000000000000" pitchFamily="2" charset="2"/>
              <a:buChar char="Ø"/>
            </a:pPr>
            <a:r>
              <a:rPr lang="en-US" dirty="0"/>
              <a:t>A Travel Request must be linked to your Expense Report, if there is no Request listed under </a:t>
            </a:r>
            <a:r>
              <a:rPr lang="en-US" b="1" dirty="0">
                <a:solidFill>
                  <a:schemeClr val="accent2">
                    <a:lumMod val="75000"/>
                  </a:schemeClr>
                </a:solidFill>
              </a:rPr>
              <a:t>Request Details</a:t>
            </a:r>
            <a:r>
              <a:rPr lang="en-US" dirty="0"/>
              <a:t>, click </a:t>
            </a:r>
            <a:r>
              <a:rPr lang="en-US" b="1" dirty="0">
                <a:solidFill>
                  <a:schemeClr val="accent2">
                    <a:lumMod val="75000"/>
                  </a:schemeClr>
                </a:solidFill>
              </a:rPr>
              <a:t>Manage Requests</a:t>
            </a:r>
            <a:r>
              <a:rPr lang="en-US" dirty="0"/>
              <a:t>, check the corresponding Request, and click </a:t>
            </a:r>
            <a:r>
              <a:rPr lang="en-US" b="1" dirty="0">
                <a:solidFill>
                  <a:schemeClr val="accent2">
                    <a:lumMod val="75000"/>
                  </a:schemeClr>
                </a:solidFill>
              </a:rPr>
              <a:t>Add</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Once a Travel Request is linked, all the header information from the request will move over and populate the required fields. </a:t>
            </a:r>
          </a:p>
          <a:p>
            <a:pPr>
              <a:buFont typeface="Wingdings" panose="05000000000000000000" pitchFamily="2" charset="2"/>
              <a:buChar char="Ø"/>
            </a:pPr>
            <a:r>
              <a:rPr lang="en-US" dirty="0"/>
              <a:t>To update trip information such as dates or add comments. Click on the report name. This will open the expense report header where you can update the information.  </a:t>
            </a:r>
            <a:endParaRPr lang="en-US" sz="600" dirty="0"/>
          </a:p>
          <a:p>
            <a:pPr marL="457200" lvl="1" indent="0">
              <a:buNone/>
            </a:pPr>
            <a:endParaRPr lang="en-US" sz="2000"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B4513C6E-3388-4E48-8A04-5F0690E7CFBB}"/>
              </a:ext>
            </a:extLst>
          </p:cNvPr>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10" name="Picture 9">
            <a:extLst>
              <a:ext uri="{FF2B5EF4-FFF2-40B4-BE49-F238E27FC236}">
                <a16:creationId xmlns:a16="http://schemas.microsoft.com/office/drawing/2014/main" id="{EAC5305B-EE00-48F0-A1EE-A73CD452FA80}"/>
              </a:ext>
            </a:extLst>
          </p:cNvPr>
          <p:cNvPicPr>
            <a:picLocks noChangeAspect="1"/>
          </p:cNvPicPr>
          <p:nvPr/>
        </p:nvPicPr>
        <p:blipFill>
          <a:blip r:embed="rId3"/>
          <a:stretch>
            <a:fillRect/>
          </a:stretch>
        </p:blipFill>
        <p:spPr>
          <a:xfrm>
            <a:off x="9448682" y="1215510"/>
            <a:ext cx="2206543" cy="397178"/>
          </a:xfrm>
          <a:prstGeom prst="rect">
            <a:avLst/>
          </a:prstGeom>
        </p:spPr>
      </p:pic>
      <p:pic>
        <p:nvPicPr>
          <p:cNvPr id="8" name="Picture 7">
            <a:extLst>
              <a:ext uri="{FF2B5EF4-FFF2-40B4-BE49-F238E27FC236}">
                <a16:creationId xmlns:a16="http://schemas.microsoft.com/office/drawing/2014/main" id="{3762C78F-1911-4A56-A6CC-A5064E1D0BD5}"/>
              </a:ext>
            </a:extLst>
          </p:cNvPr>
          <p:cNvPicPr>
            <a:picLocks noChangeAspect="1"/>
          </p:cNvPicPr>
          <p:nvPr/>
        </p:nvPicPr>
        <p:blipFill>
          <a:blip r:embed="rId4"/>
          <a:stretch>
            <a:fillRect/>
          </a:stretch>
        </p:blipFill>
        <p:spPr>
          <a:xfrm>
            <a:off x="9700958" y="3102492"/>
            <a:ext cx="996989" cy="1727342"/>
          </a:xfrm>
          <a:prstGeom prst="rect">
            <a:avLst/>
          </a:prstGeom>
        </p:spPr>
      </p:pic>
      <p:pic>
        <p:nvPicPr>
          <p:cNvPr id="15" name="Picture 14">
            <a:extLst>
              <a:ext uri="{FF2B5EF4-FFF2-40B4-BE49-F238E27FC236}">
                <a16:creationId xmlns:a16="http://schemas.microsoft.com/office/drawing/2014/main" id="{A809E59F-F6EE-494C-8BCE-89AB05EFE107}"/>
              </a:ext>
            </a:extLst>
          </p:cNvPr>
          <p:cNvPicPr>
            <a:picLocks noChangeAspect="1"/>
          </p:cNvPicPr>
          <p:nvPr/>
        </p:nvPicPr>
        <p:blipFill>
          <a:blip r:embed="rId5"/>
          <a:stretch>
            <a:fillRect/>
          </a:stretch>
        </p:blipFill>
        <p:spPr>
          <a:xfrm>
            <a:off x="1348918" y="3232340"/>
            <a:ext cx="3684602" cy="1611358"/>
          </a:xfrm>
          <a:prstGeom prst="rect">
            <a:avLst/>
          </a:prstGeom>
        </p:spPr>
      </p:pic>
      <p:pic>
        <p:nvPicPr>
          <p:cNvPr id="17" name="Picture 16">
            <a:extLst>
              <a:ext uri="{FF2B5EF4-FFF2-40B4-BE49-F238E27FC236}">
                <a16:creationId xmlns:a16="http://schemas.microsoft.com/office/drawing/2014/main" id="{63736D2F-3E79-4B47-9AFE-50AFB51419F8}"/>
              </a:ext>
            </a:extLst>
          </p:cNvPr>
          <p:cNvPicPr>
            <a:picLocks noChangeAspect="1"/>
          </p:cNvPicPr>
          <p:nvPr/>
        </p:nvPicPr>
        <p:blipFill>
          <a:blip r:embed="rId6"/>
          <a:stretch>
            <a:fillRect/>
          </a:stretch>
        </p:blipFill>
        <p:spPr>
          <a:xfrm>
            <a:off x="5179514" y="3232340"/>
            <a:ext cx="3684604" cy="1611358"/>
          </a:xfrm>
          <a:prstGeom prst="rect">
            <a:avLst/>
          </a:prstGeom>
        </p:spPr>
      </p:pic>
      <p:sp>
        <p:nvSpPr>
          <p:cNvPr id="18" name="Arrow: Right 17">
            <a:extLst>
              <a:ext uri="{FF2B5EF4-FFF2-40B4-BE49-F238E27FC236}">
                <a16:creationId xmlns:a16="http://schemas.microsoft.com/office/drawing/2014/main" id="{0B8C1573-4DE1-4878-B9E0-D9C4685F839E}"/>
              </a:ext>
            </a:extLst>
          </p:cNvPr>
          <p:cNvSpPr/>
          <p:nvPr/>
        </p:nvSpPr>
        <p:spPr>
          <a:xfrm>
            <a:off x="9013485" y="4544527"/>
            <a:ext cx="554182" cy="28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4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Expenses</a:t>
            </a:r>
          </a:p>
        </p:txBody>
      </p:sp>
      <p:sp>
        <p:nvSpPr>
          <p:cNvPr id="4" name="Content Placeholder 3"/>
          <p:cNvSpPr>
            <a:spLocks noGrp="1"/>
          </p:cNvSpPr>
          <p:nvPr>
            <p:ph idx="1"/>
          </p:nvPr>
        </p:nvSpPr>
        <p:spPr>
          <a:xfrm>
            <a:off x="923025" y="2315361"/>
            <a:ext cx="10540225" cy="4336658"/>
          </a:xfrm>
        </p:spPr>
        <p:txBody>
          <a:bodyPr>
            <a:normAutofit/>
          </a:bodyPr>
          <a:lstStyle/>
          <a:p>
            <a:pPr marL="0" indent="0">
              <a:buNone/>
            </a:pPr>
            <a:r>
              <a:rPr lang="en-US" dirty="0"/>
              <a:t>The next step is to add all your travel expenses. The Expense Types include:</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sz="700" dirty="0"/>
          </a:p>
          <a:p>
            <a:pPr>
              <a:buFont typeface="Wingdings" panose="05000000000000000000" pitchFamily="2" charset="2"/>
              <a:buChar char="Ø"/>
            </a:pPr>
            <a:r>
              <a:rPr lang="en-US" sz="1600" dirty="0"/>
              <a:t>Within each Expense Type you can choose to </a:t>
            </a:r>
            <a:r>
              <a:rPr lang="en-US" sz="1600" b="1" dirty="0">
                <a:solidFill>
                  <a:schemeClr val="accent2">
                    <a:lumMod val="75000"/>
                  </a:schemeClr>
                </a:solidFill>
              </a:rPr>
              <a:t>Itemize</a:t>
            </a:r>
            <a:r>
              <a:rPr lang="en-US" sz="1600" dirty="0"/>
              <a:t>, </a:t>
            </a:r>
            <a:r>
              <a:rPr lang="en-US" sz="1600" b="1" dirty="0">
                <a:solidFill>
                  <a:schemeClr val="accent2">
                    <a:lumMod val="75000"/>
                  </a:schemeClr>
                </a:solidFill>
              </a:rPr>
              <a:t>Allocate</a:t>
            </a:r>
            <a:r>
              <a:rPr lang="en-US" sz="1600" dirty="0"/>
              <a:t>, and </a:t>
            </a:r>
            <a:r>
              <a:rPr lang="en-US" sz="1600" b="1" dirty="0">
                <a:solidFill>
                  <a:schemeClr val="accent2">
                    <a:lumMod val="75000"/>
                  </a:schemeClr>
                </a:solidFill>
              </a:rPr>
              <a:t>Attach Receipt</a:t>
            </a:r>
            <a:r>
              <a:rPr lang="en-US" sz="1600" dirty="0"/>
              <a:t>. </a:t>
            </a:r>
          </a:p>
          <a:p>
            <a:pPr>
              <a:buFont typeface="Wingdings" panose="05000000000000000000" pitchFamily="2" charset="2"/>
              <a:buChar char="Ø"/>
            </a:pPr>
            <a:r>
              <a:rPr lang="en-US" sz="1600" b="1" dirty="0">
                <a:solidFill>
                  <a:schemeClr val="accent2">
                    <a:lumMod val="75000"/>
                  </a:schemeClr>
                </a:solidFill>
              </a:rPr>
              <a:t>Hotel</a:t>
            </a:r>
            <a:r>
              <a:rPr lang="en-US" sz="1600" dirty="0"/>
              <a:t> Expense Type requires </a:t>
            </a:r>
            <a:r>
              <a:rPr lang="en-US" sz="1600" b="1" dirty="0">
                <a:solidFill>
                  <a:schemeClr val="accent2">
                    <a:lumMod val="75000"/>
                  </a:schemeClr>
                </a:solidFill>
              </a:rPr>
              <a:t>Itemization</a:t>
            </a:r>
            <a:r>
              <a:rPr lang="en-US" sz="1600" dirty="0"/>
              <a:t>. </a:t>
            </a:r>
          </a:p>
          <a:p>
            <a:pPr>
              <a:buFont typeface="Wingdings" panose="05000000000000000000" pitchFamily="2" charset="2"/>
              <a:buChar char="Ø"/>
            </a:pPr>
            <a:r>
              <a:rPr lang="en-US" sz="1600" dirty="0"/>
              <a:t>You must add a </a:t>
            </a:r>
            <a:r>
              <a:rPr lang="en-US" sz="1600" b="1" dirty="0">
                <a:solidFill>
                  <a:schemeClr val="accent2">
                    <a:lumMod val="75000"/>
                  </a:schemeClr>
                </a:solidFill>
              </a:rPr>
              <a:t>Personal Car </a:t>
            </a:r>
            <a:r>
              <a:rPr lang="en-US" sz="1600" dirty="0"/>
              <a:t>in your User Profile in order to add </a:t>
            </a:r>
            <a:r>
              <a:rPr lang="en-US" sz="1600" b="1" dirty="0">
                <a:solidFill>
                  <a:schemeClr val="accent2">
                    <a:lumMod val="75000"/>
                  </a:schemeClr>
                </a:solidFill>
              </a:rPr>
              <a:t>Personal Car Mileage </a:t>
            </a:r>
            <a:r>
              <a:rPr lang="en-US" sz="1600" dirty="0"/>
              <a:t>Expense Type. </a:t>
            </a:r>
          </a:p>
        </p:txBody>
      </p:sp>
      <p:pic>
        <p:nvPicPr>
          <p:cNvPr id="8" name="Picture 7"/>
          <p:cNvPicPr>
            <a:picLocks noChangeAspect="1"/>
          </p:cNvPicPr>
          <p:nvPr/>
        </p:nvPicPr>
        <p:blipFill>
          <a:blip r:embed="rId2"/>
          <a:stretch>
            <a:fillRect/>
          </a:stretch>
        </p:blipFill>
        <p:spPr>
          <a:xfrm>
            <a:off x="337861" y="2734812"/>
            <a:ext cx="11537384" cy="2525086"/>
          </a:xfrm>
          <a:prstGeom prst="rect">
            <a:avLst/>
          </a:prstGeom>
          <a:ln>
            <a:solidFill>
              <a:schemeClr val="accent2">
                <a:lumMod val="75000"/>
              </a:schemeClr>
            </a:solidFill>
          </a:ln>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8482406B-5121-4F40-B43A-1FA78D637235}"/>
              </a:ext>
            </a:extLst>
          </p:cNvPr>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11" name="Picture 10">
            <a:extLst>
              <a:ext uri="{FF2B5EF4-FFF2-40B4-BE49-F238E27FC236}">
                <a16:creationId xmlns:a16="http://schemas.microsoft.com/office/drawing/2014/main" id="{22B935B3-682B-4155-AEB4-FAAFE7D85163}"/>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7378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4389120" y="3788229"/>
            <a:ext cx="274320" cy="444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9364343" y="4049485"/>
            <a:ext cx="418011" cy="1828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125365" y="131756"/>
            <a:ext cx="4705350" cy="3552825"/>
          </a:xfrm>
          <a:prstGeom prst="rect">
            <a:avLst/>
          </a:prstGeom>
        </p:spPr>
      </p:pic>
      <p:pic>
        <p:nvPicPr>
          <p:cNvPr id="3" name="Picture 2"/>
          <p:cNvPicPr>
            <a:picLocks noChangeAspect="1"/>
          </p:cNvPicPr>
          <p:nvPr/>
        </p:nvPicPr>
        <p:blipFill>
          <a:blip r:embed="rId3"/>
          <a:stretch>
            <a:fillRect/>
          </a:stretch>
        </p:blipFill>
        <p:spPr>
          <a:xfrm>
            <a:off x="1706692" y="1724442"/>
            <a:ext cx="4931957" cy="3108670"/>
          </a:xfrm>
          <a:prstGeom prst="rect">
            <a:avLst/>
          </a:prstGeom>
          <a:ln>
            <a:solidFill>
              <a:schemeClr val="accent2">
                <a:lumMod val="75000"/>
              </a:schemeClr>
            </a:solidFill>
          </a:ln>
        </p:spPr>
      </p:pic>
      <p:sp>
        <p:nvSpPr>
          <p:cNvPr id="7" name="Left Arrow 6"/>
          <p:cNvSpPr/>
          <p:nvPr/>
        </p:nvSpPr>
        <p:spPr>
          <a:xfrm>
            <a:off x="966652" y="118692"/>
            <a:ext cx="679269" cy="2809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6571" y="3095897"/>
            <a:ext cx="888275"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208078" y="2760631"/>
            <a:ext cx="5626884" cy="3953677"/>
          </a:xfrm>
          <a:prstGeom prst="rect">
            <a:avLst/>
          </a:prstGeom>
          <a:ln>
            <a:solidFill>
              <a:schemeClr val="accent2">
                <a:lumMod val="75000"/>
              </a:schemeClr>
            </a:solidFill>
          </a:ln>
        </p:spPr>
      </p:pic>
      <p:sp>
        <p:nvSpPr>
          <p:cNvPr id="10" name="Rounded Rectangular Callout 9"/>
          <p:cNvSpPr/>
          <p:nvPr/>
        </p:nvSpPr>
        <p:spPr>
          <a:xfrm>
            <a:off x="234250" y="3788229"/>
            <a:ext cx="3495230" cy="1610390"/>
          </a:xfrm>
          <a:prstGeom prst="wedgeRoundRectCallout">
            <a:avLst>
              <a:gd name="adj1" fmla="val -28308"/>
              <a:gd name="adj2" fmla="val -478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add an expense, first click on New Expense. Then choose the Expense Type. Fill in information. Click Save.</a:t>
            </a:r>
          </a:p>
        </p:txBody>
      </p:sp>
      <p:sp>
        <p:nvSpPr>
          <p:cNvPr id="13" name="Line Callout 1 12"/>
          <p:cNvSpPr/>
          <p:nvPr/>
        </p:nvSpPr>
        <p:spPr>
          <a:xfrm>
            <a:off x="4075611" y="5264331"/>
            <a:ext cx="1658983" cy="953589"/>
          </a:xfrm>
          <a:prstGeom prst="borderCallout1">
            <a:avLst>
              <a:gd name="adj1" fmla="val -801"/>
              <a:gd name="adj2" fmla="val 54647"/>
              <a:gd name="adj3" fmla="val -39554"/>
              <a:gd name="adj4" fmla="val 67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You can also Itemize, Allocate, or Attach Receipt</a:t>
            </a:r>
          </a:p>
        </p:txBody>
      </p:sp>
      <p:sp>
        <p:nvSpPr>
          <p:cNvPr id="14" name="Left Arrow 13"/>
          <p:cNvSpPr/>
          <p:nvPr/>
        </p:nvSpPr>
        <p:spPr>
          <a:xfrm>
            <a:off x="9560349" y="4218408"/>
            <a:ext cx="535577" cy="1828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4860162" y="118692"/>
            <a:ext cx="2549236" cy="665694"/>
          </a:xfrm>
          <a:prstGeom prst="wedgeRoundRectCallout">
            <a:avLst>
              <a:gd name="adj1" fmla="val -20833"/>
              <a:gd name="adj2" fmla="val 50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Adding a </a:t>
            </a:r>
          </a:p>
          <a:p>
            <a:pPr algn="ctr"/>
            <a:r>
              <a:rPr lang="en-US" dirty="0"/>
              <a:t>Parking Expense</a:t>
            </a: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551288" y="257695"/>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 name="Slide Number Placeholder 17">
            <a:extLst>
              <a:ext uri="{FF2B5EF4-FFF2-40B4-BE49-F238E27FC236}">
                <a16:creationId xmlns:a16="http://schemas.microsoft.com/office/drawing/2014/main" id="{DE44C8EA-B675-47EF-969E-AE59B007D09E}"/>
              </a:ext>
            </a:extLst>
          </p:cNvPr>
          <p:cNvSpPr>
            <a:spLocks noGrp="1"/>
          </p:cNvSpPr>
          <p:nvPr>
            <p:ph type="sldNum" sz="quarter" idx="12"/>
          </p:nvPr>
        </p:nvSpPr>
        <p:spPr>
          <a:xfrm>
            <a:off x="11198988" y="257695"/>
            <a:ext cx="838199" cy="767687"/>
          </a:xfrm>
        </p:spPr>
        <p:txBody>
          <a:bodyPr/>
          <a:lstStyle/>
          <a:p>
            <a:fld id="{D57F1E4F-1CFF-5643-939E-217C01CDF565}" type="slidenum">
              <a:rPr lang="en-US" smtClean="0">
                <a:solidFill>
                  <a:schemeClr val="tx1"/>
                </a:solidFill>
              </a:rPr>
              <a:pPr/>
              <a:t>42</a:t>
            </a:fld>
            <a:endParaRPr lang="en-US" dirty="0">
              <a:solidFill>
                <a:schemeClr val="tx1"/>
              </a:solidFill>
            </a:endParaRPr>
          </a:p>
        </p:txBody>
      </p:sp>
      <p:pic>
        <p:nvPicPr>
          <p:cNvPr id="17" name="Picture 16">
            <a:extLst>
              <a:ext uri="{FF2B5EF4-FFF2-40B4-BE49-F238E27FC236}">
                <a16:creationId xmlns:a16="http://schemas.microsoft.com/office/drawing/2014/main" id="{01E7BC35-CD16-4DF0-A45C-58AC36D11705}"/>
              </a:ext>
            </a:extLst>
          </p:cNvPr>
          <p:cNvPicPr>
            <a:picLocks noChangeAspect="1"/>
          </p:cNvPicPr>
          <p:nvPr/>
        </p:nvPicPr>
        <p:blipFill>
          <a:blip r:embed="rId6"/>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8769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Expenses</a:t>
            </a:r>
          </a:p>
        </p:txBody>
      </p:sp>
      <p:sp>
        <p:nvSpPr>
          <p:cNvPr id="4" name="Content Placeholder 3"/>
          <p:cNvSpPr>
            <a:spLocks noGrp="1"/>
          </p:cNvSpPr>
          <p:nvPr>
            <p:ph idx="1"/>
          </p:nvPr>
        </p:nvSpPr>
        <p:spPr>
          <a:xfrm>
            <a:off x="1487053" y="2631207"/>
            <a:ext cx="9588005" cy="3732648"/>
          </a:xfrm>
        </p:spPr>
        <p:txBody>
          <a:bodyPr>
            <a:noAutofit/>
          </a:bodyPr>
          <a:lstStyle/>
          <a:p>
            <a:pPr>
              <a:buFont typeface="Wingdings" panose="05000000000000000000" pitchFamily="2" charset="2"/>
              <a:buChar char="Ø"/>
            </a:pPr>
            <a:r>
              <a:rPr lang="en-US" sz="2000" dirty="0"/>
              <a:t>Each Expense Type will have their own set of required fields and configuration. </a:t>
            </a:r>
          </a:p>
          <a:p>
            <a:pPr>
              <a:buFont typeface="Wingdings" panose="05000000000000000000" pitchFamily="2" charset="2"/>
              <a:buChar char="Ø"/>
            </a:pPr>
            <a:r>
              <a:rPr lang="en-US" sz="2000" dirty="0"/>
              <a:t>CSU and campus specific audit rules are integrated in the system. When adding an expense that is out of policy or requires a certain action, an exception may trigger…</a:t>
            </a:r>
          </a:p>
          <a:p>
            <a:pPr>
              <a:buFont typeface="Wingdings" panose="05000000000000000000" pitchFamily="2" charset="2"/>
              <a:buChar char="Ø"/>
            </a:pPr>
            <a:endParaRPr lang="en-US" sz="800" dirty="0"/>
          </a:p>
          <a:p>
            <a:pPr lvl="2">
              <a:buFont typeface="Wingdings" panose="05000000000000000000" pitchFamily="2" charset="2"/>
              <a:buChar char="Ø"/>
            </a:pPr>
            <a:r>
              <a:rPr lang="en-US" sz="1800" b="1" dirty="0">
                <a:solidFill>
                  <a:schemeClr val="accent2">
                    <a:lumMod val="75000"/>
                  </a:schemeClr>
                </a:solidFill>
              </a:rPr>
              <a:t>Warning-       </a:t>
            </a:r>
            <a:r>
              <a:rPr lang="en-US" sz="1800" b="1" dirty="0">
                <a:solidFill>
                  <a:schemeClr val="tx1"/>
                </a:solidFill>
              </a:rPr>
              <a:t>eligible to continue and submit.</a:t>
            </a:r>
          </a:p>
          <a:p>
            <a:pPr lvl="2">
              <a:buFont typeface="Wingdings" panose="05000000000000000000" pitchFamily="2" charset="2"/>
              <a:buChar char="Ø"/>
            </a:pPr>
            <a:r>
              <a:rPr lang="en-US" sz="1800" b="1" dirty="0">
                <a:solidFill>
                  <a:schemeClr val="accent2">
                    <a:lumMod val="75000"/>
                  </a:schemeClr>
                </a:solidFill>
              </a:rPr>
              <a:t>Hard Stop-       </a:t>
            </a:r>
            <a:r>
              <a:rPr lang="en-US" sz="1800" b="1" dirty="0">
                <a:solidFill>
                  <a:schemeClr val="tx1"/>
                </a:solidFill>
              </a:rPr>
              <a:t>cannot move forward and must make correction prior to submission</a:t>
            </a:r>
            <a:r>
              <a:rPr lang="en-US" sz="1600" dirty="0">
                <a:solidFill>
                  <a:schemeClr val="tx1"/>
                </a:solidFill>
              </a:rPr>
              <a:t>.</a:t>
            </a:r>
          </a:p>
        </p:txBody>
      </p:sp>
      <p:pic>
        <p:nvPicPr>
          <p:cNvPr id="12" name="Picture 11"/>
          <p:cNvPicPr>
            <a:picLocks noChangeAspect="1"/>
          </p:cNvPicPr>
          <p:nvPr/>
        </p:nvPicPr>
        <p:blipFill>
          <a:blip r:embed="rId2"/>
          <a:stretch>
            <a:fillRect/>
          </a:stretch>
        </p:blipFill>
        <p:spPr>
          <a:xfrm>
            <a:off x="3715803" y="4670008"/>
            <a:ext cx="405947" cy="364311"/>
          </a:xfrm>
          <a:prstGeom prst="rect">
            <a:avLst/>
          </a:prstGeom>
        </p:spPr>
      </p:pic>
      <p:pic>
        <p:nvPicPr>
          <p:cNvPr id="13" name="Picture 12"/>
          <p:cNvPicPr>
            <a:picLocks noChangeAspect="1"/>
          </p:cNvPicPr>
          <p:nvPr/>
        </p:nvPicPr>
        <p:blipFill>
          <a:blip r:embed="rId3"/>
          <a:stretch>
            <a:fillRect/>
          </a:stretch>
        </p:blipFill>
        <p:spPr>
          <a:xfrm>
            <a:off x="3918777" y="5105965"/>
            <a:ext cx="412007" cy="375653"/>
          </a:xfrm>
          <a:prstGeom prst="rect">
            <a:avLst/>
          </a:prstGeom>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F4BF69C-75E8-4248-BAAB-972F799D8A51}"/>
              </a:ext>
            </a:extLst>
          </p:cNvPr>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9" name="Picture 8">
            <a:extLst>
              <a:ext uri="{FF2B5EF4-FFF2-40B4-BE49-F238E27FC236}">
                <a16:creationId xmlns:a16="http://schemas.microsoft.com/office/drawing/2014/main" id="{403ABD4E-CFC8-4642-B630-9034ACDACA15}"/>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47863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Expenses</a:t>
            </a:r>
          </a:p>
        </p:txBody>
      </p:sp>
      <p:sp>
        <p:nvSpPr>
          <p:cNvPr id="5" name="Content Placeholder 4"/>
          <p:cNvSpPr>
            <a:spLocks noGrp="1"/>
          </p:cNvSpPr>
          <p:nvPr>
            <p:ph idx="1"/>
          </p:nvPr>
        </p:nvSpPr>
        <p:spPr>
          <a:xfrm>
            <a:off x="1154954" y="2603500"/>
            <a:ext cx="9180537" cy="3464792"/>
          </a:xfrm>
        </p:spPr>
        <p:txBody>
          <a:bodyPr>
            <a:normAutofit/>
          </a:bodyPr>
          <a:lstStyle/>
          <a:p>
            <a:pPr marL="0" indent="0">
              <a:buNone/>
            </a:pPr>
            <a:r>
              <a:rPr lang="en-US" dirty="0"/>
              <a:t>All </a:t>
            </a:r>
            <a:r>
              <a:rPr lang="en-US" dirty="0">
                <a:solidFill>
                  <a:schemeClr val="tx1"/>
                </a:solidFill>
              </a:rPr>
              <a:t>Expense Types </a:t>
            </a:r>
            <a:r>
              <a:rPr lang="en-US" dirty="0"/>
              <a:t>require a Payment Type. The Payment Type will default to </a:t>
            </a:r>
            <a:r>
              <a:rPr lang="en-US" b="1" dirty="0">
                <a:solidFill>
                  <a:schemeClr val="accent2">
                    <a:lumMod val="75000"/>
                  </a:schemeClr>
                </a:solidFill>
              </a:rPr>
              <a:t>Out of Pocket</a:t>
            </a:r>
            <a:r>
              <a:rPr lang="en-US" dirty="0"/>
              <a:t>, unless it is a US Bank Travel Card transaction in which it will default to </a:t>
            </a:r>
            <a:r>
              <a:rPr lang="en-US" b="1" dirty="0">
                <a:solidFill>
                  <a:schemeClr val="accent2">
                    <a:lumMod val="75000"/>
                  </a:schemeClr>
                </a:solidFill>
              </a:rPr>
              <a:t>CSU-US Bank</a:t>
            </a:r>
            <a:r>
              <a:rPr lang="en-US" dirty="0"/>
              <a:t>.</a:t>
            </a:r>
          </a:p>
          <a:p>
            <a:pPr lvl="1">
              <a:buFont typeface="Wingdings" panose="05000000000000000000" pitchFamily="2" charset="2"/>
              <a:buChar char="Ø"/>
            </a:pPr>
            <a:r>
              <a:rPr lang="en-US" b="1" dirty="0">
                <a:solidFill>
                  <a:schemeClr val="accent2">
                    <a:lumMod val="75000"/>
                  </a:schemeClr>
                </a:solidFill>
              </a:rPr>
              <a:t>Out of Pocket </a:t>
            </a:r>
            <a:r>
              <a:rPr lang="en-US" dirty="0"/>
              <a:t>– all expenses incurred out of your own pocket. For example: personal credit card, cash, etc.</a:t>
            </a:r>
          </a:p>
          <a:p>
            <a:pPr lvl="1">
              <a:buFont typeface="Wingdings" panose="05000000000000000000" pitchFamily="2" charset="2"/>
              <a:buChar char="Ø"/>
            </a:pPr>
            <a:r>
              <a:rPr lang="en-US" b="1" dirty="0">
                <a:solidFill>
                  <a:schemeClr val="accent2">
                    <a:lumMod val="75000"/>
                  </a:schemeClr>
                </a:solidFill>
              </a:rPr>
              <a:t>CSU-US Bank </a:t>
            </a:r>
            <a:r>
              <a:rPr lang="en-US" dirty="0"/>
              <a:t>(Travel Ghost &amp; Individual Card)– Travel paid by US Bank Travel Card (Airfare booked via Concur Travel) All US Bank Travel Ghost Card transactions will be uploaded to </a:t>
            </a:r>
            <a:r>
              <a:rPr lang="en-US" b="1" dirty="0">
                <a:solidFill>
                  <a:schemeClr val="accent2">
                    <a:lumMod val="75000"/>
                  </a:schemeClr>
                </a:solidFill>
              </a:rPr>
              <a:t>Available Expenses </a:t>
            </a:r>
            <a:r>
              <a:rPr lang="en-US" dirty="0"/>
              <a:t>once posted. From there, you can add the transaction to your Expense Report.</a:t>
            </a:r>
          </a:p>
          <a:p>
            <a:pPr lvl="1">
              <a:buFont typeface="Wingdings" panose="05000000000000000000" pitchFamily="2" charset="2"/>
              <a:buChar char="Ø"/>
            </a:pPr>
            <a:r>
              <a:rPr lang="en-US" b="1" dirty="0">
                <a:solidFill>
                  <a:schemeClr val="accent2">
                    <a:lumMod val="75000"/>
                  </a:schemeClr>
                </a:solidFill>
              </a:rPr>
              <a:t>University Paid </a:t>
            </a:r>
            <a:r>
              <a:rPr lang="en-US" dirty="0"/>
              <a:t>– expenses paid by the university, either by Pro Card, Dept. Travel Card, Direct Pay/Bill, etc.</a:t>
            </a:r>
          </a:p>
          <a:p>
            <a:pPr marL="0" indent="0">
              <a:buNone/>
            </a:pPr>
            <a:endParaRPr lang="en-US" dirty="0"/>
          </a:p>
          <a:p>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1C77E122-1163-4EA2-9F28-16ECD1BE9B0A}"/>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7" name="Picture 6">
            <a:extLst>
              <a:ext uri="{FF2B5EF4-FFF2-40B4-BE49-F238E27FC236}">
                <a16:creationId xmlns:a16="http://schemas.microsoft.com/office/drawing/2014/main" id="{EED96080-4088-4CB1-B492-973A36721325}"/>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77939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Attaching Receipts/Attachments</a:t>
            </a:r>
          </a:p>
        </p:txBody>
      </p:sp>
      <p:sp>
        <p:nvSpPr>
          <p:cNvPr id="5" name="Content Placeholder 4"/>
          <p:cNvSpPr>
            <a:spLocks noGrp="1"/>
          </p:cNvSpPr>
          <p:nvPr>
            <p:ph idx="1"/>
          </p:nvPr>
        </p:nvSpPr>
        <p:spPr>
          <a:xfrm>
            <a:off x="627018" y="2323751"/>
            <a:ext cx="5695406" cy="4338306"/>
          </a:xfrm>
        </p:spPr>
        <p:txBody>
          <a:bodyPr>
            <a:normAutofit/>
          </a:bodyPr>
          <a:lstStyle/>
          <a:p>
            <a:pPr>
              <a:buFont typeface="Wingdings" panose="05000000000000000000" pitchFamily="2" charset="2"/>
              <a:buChar char="Ø"/>
            </a:pPr>
            <a:r>
              <a:rPr lang="en-US" sz="1600" b="1" dirty="0"/>
              <a:t>There are several ways to attach a receipt:</a:t>
            </a:r>
          </a:p>
          <a:p>
            <a:pPr lvl="1">
              <a:buFont typeface="Wingdings" panose="05000000000000000000" pitchFamily="2" charset="2"/>
              <a:buChar char="Ø"/>
            </a:pPr>
            <a:r>
              <a:rPr lang="en-US" sz="1400" dirty="0"/>
              <a:t>Scan, Save and upload from your computer.</a:t>
            </a:r>
          </a:p>
          <a:p>
            <a:pPr lvl="1">
              <a:buFont typeface="Wingdings" panose="05000000000000000000" pitchFamily="2" charset="2"/>
              <a:buChar char="Ø"/>
            </a:pPr>
            <a:r>
              <a:rPr lang="en-US" sz="1400" dirty="0"/>
              <a:t>Scan and email to </a:t>
            </a:r>
            <a:r>
              <a:rPr lang="en-US" sz="1400" dirty="0">
                <a:hlinkClick r:id="rId2"/>
              </a:rPr>
              <a:t>receipts@concur.com</a:t>
            </a:r>
            <a:r>
              <a:rPr lang="en-US" sz="1400" dirty="0"/>
              <a:t>. </a:t>
            </a:r>
          </a:p>
          <a:p>
            <a:pPr lvl="1">
              <a:buFont typeface="Wingdings" panose="05000000000000000000" pitchFamily="2" charset="2"/>
              <a:buChar char="Ø"/>
            </a:pPr>
            <a:r>
              <a:rPr lang="en-US" sz="1400" dirty="0"/>
              <a:t>Forward emailed receipts to </a:t>
            </a:r>
            <a:r>
              <a:rPr lang="en-US" sz="1400" dirty="0">
                <a:hlinkClick r:id="rId2"/>
              </a:rPr>
              <a:t>receipts@concur.com</a:t>
            </a:r>
            <a:r>
              <a:rPr lang="en-US" sz="1400" dirty="0"/>
              <a:t>. </a:t>
            </a:r>
          </a:p>
          <a:p>
            <a:pPr lvl="1">
              <a:buFont typeface="Wingdings" panose="05000000000000000000" pitchFamily="2" charset="2"/>
              <a:buChar char="Ø"/>
            </a:pPr>
            <a:r>
              <a:rPr lang="en-US" sz="1400" dirty="0"/>
              <a:t>Take a picture using your phone and to email and submit via Concur Mobile App.</a:t>
            </a:r>
            <a:endParaRPr lang="en-US" sz="1600" dirty="0"/>
          </a:p>
          <a:p>
            <a:pPr>
              <a:buFont typeface="Wingdings" panose="05000000000000000000" pitchFamily="2" charset="2"/>
              <a:buChar char="Ø"/>
            </a:pPr>
            <a:r>
              <a:rPr lang="en-US" sz="1600" b="1" dirty="0"/>
              <a:t>Attaching a receipt to an individual transaction:</a:t>
            </a:r>
          </a:p>
          <a:p>
            <a:pPr lvl="1">
              <a:buFont typeface="Wingdings" panose="05000000000000000000" pitchFamily="2" charset="2"/>
              <a:buChar char="Ø"/>
            </a:pPr>
            <a:r>
              <a:rPr lang="en-US" sz="1400" dirty="0"/>
              <a:t>Select the expense type transaction, then click the </a:t>
            </a:r>
            <a:r>
              <a:rPr lang="en-US" sz="1400" b="1" dirty="0">
                <a:solidFill>
                  <a:schemeClr val="accent2">
                    <a:lumMod val="75000"/>
                  </a:schemeClr>
                </a:solidFill>
              </a:rPr>
              <a:t>Attach Receipt </a:t>
            </a:r>
            <a:r>
              <a:rPr lang="en-US" sz="1400" dirty="0"/>
              <a:t>button on the right-hand side.</a:t>
            </a:r>
          </a:p>
          <a:p>
            <a:pPr lvl="2">
              <a:buFont typeface="Wingdings" panose="05000000000000000000" pitchFamily="2" charset="2"/>
              <a:buChar char="Ø"/>
            </a:pPr>
            <a:r>
              <a:rPr lang="en-US" sz="1200" dirty="0"/>
              <a:t>Browse, locate, and upload the image from your files.</a:t>
            </a:r>
          </a:p>
          <a:p>
            <a:pPr lvl="2">
              <a:buFont typeface="Wingdings" panose="05000000000000000000" pitchFamily="2" charset="2"/>
              <a:buChar char="Ø"/>
            </a:pPr>
            <a:r>
              <a:rPr lang="en-US" sz="1200" dirty="0"/>
              <a:t>Choose an image from your </a:t>
            </a:r>
            <a:r>
              <a:rPr lang="en-US" sz="1200" b="1" dirty="0">
                <a:solidFill>
                  <a:schemeClr val="accent2">
                    <a:lumMod val="75000"/>
                  </a:schemeClr>
                </a:solidFill>
              </a:rPr>
              <a:t>Available Receipts</a:t>
            </a:r>
            <a:r>
              <a:rPr lang="en-US" sz="1200" dirty="0"/>
              <a:t>.</a:t>
            </a:r>
          </a:p>
          <a:p>
            <a:pPr>
              <a:buFont typeface="Wingdings" panose="05000000000000000000" pitchFamily="2" charset="2"/>
              <a:buChar char="Ø"/>
            </a:pPr>
            <a:r>
              <a:rPr lang="en-US" sz="1600" dirty="0"/>
              <a:t>To add an attachment, other than a receipt, click </a:t>
            </a:r>
            <a:r>
              <a:rPr lang="en-US" sz="1600" b="1" dirty="0">
                <a:solidFill>
                  <a:schemeClr val="accent2">
                    <a:lumMod val="75000"/>
                  </a:schemeClr>
                </a:solidFill>
              </a:rPr>
              <a:t>Manage Receipts &gt; Manage </a:t>
            </a:r>
            <a:r>
              <a:rPr lang="en-US" sz="1600" b="1" dirty="0" err="1">
                <a:solidFill>
                  <a:schemeClr val="accent2">
                    <a:lumMod val="75000"/>
                  </a:schemeClr>
                </a:solidFill>
              </a:rPr>
              <a:t>Attachements</a:t>
            </a:r>
            <a:r>
              <a:rPr lang="en-US" sz="1600" b="1" dirty="0">
                <a:solidFill>
                  <a:schemeClr val="accent2">
                    <a:lumMod val="75000"/>
                  </a:schemeClr>
                </a:solidFill>
              </a:rPr>
              <a:t>.</a:t>
            </a:r>
            <a:endParaRPr lang="en-US" sz="1600" dirty="0"/>
          </a:p>
          <a:p>
            <a:pPr marL="457200" lvl="1" indent="0">
              <a:buNone/>
            </a:pPr>
            <a:endParaRPr lang="en-US" sz="1400" dirty="0"/>
          </a:p>
          <a:p>
            <a:pPr lvl="1"/>
            <a:endParaRPr lang="en-US" sz="1600" dirty="0"/>
          </a:p>
          <a:p>
            <a:endParaRPr lang="en-US" dirty="0"/>
          </a:p>
          <a:p>
            <a:endParaRPr lang="en-US" dirty="0"/>
          </a:p>
          <a:p>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5BCE6D2E-4EB7-4DB8-A058-D363710CAD4B}"/>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10" name="Picture 9">
            <a:extLst>
              <a:ext uri="{FF2B5EF4-FFF2-40B4-BE49-F238E27FC236}">
                <a16:creationId xmlns:a16="http://schemas.microsoft.com/office/drawing/2014/main" id="{FF1AA6A2-E386-4322-BF56-01251A0A8F67}"/>
              </a:ext>
            </a:extLst>
          </p:cNvPr>
          <p:cNvPicPr>
            <a:picLocks noChangeAspect="1"/>
          </p:cNvPicPr>
          <p:nvPr/>
        </p:nvPicPr>
        <p:blipFill>
          <a:blip r:embed="rId4"/>
          <a:stretch>
            <a:fillRect/>
          </a:stretch>
        </p:blipFill>
        <p:spPr>
          <a:xfrm>
            <a:off x="9448682" y="1215510"/>
            <a:ext cx="2206543" cy="397178"/>
          </a:xfrm>
          <a:prstGeom prst="rect">
            <a:avLst/>
          </a:prstGeom>
        </p:spPr>
      </p:pic>
      <p:pic>
        <p:nvPicPr>
          <p:cNvPr id="8" name="Picture 7">
            <a:extLst>
              <a:ext uri="{FF2B5EF4-FFF2-40B4-BE49-F238E27FC236}">
                <a16:creationId xmlns:a16="http://schemas.microsoft.com/office/drawing/2014/main" id="{B2EBA13E-E72E-496F-BC5E-39A73BC34CEC}"/>
              </a:ext>
            </a:extLst>
          </p:cNvPr>
          <p:cNvPicPr>
            <a:picLocks noChangeAspect="1"/>
          </p:cNvPicPr>
          <p:nvPr/>
        </p:nvPicPr>
        <p:blipFill>
          <a:blip r:embed="rId5"/>
          <a:stretch>
            <a:fillRect/>
          </a:stretch>
        </p:blipFill>
        <p:spPr>
          <a:xfrm>
            <a:off x="5993856" y="1746160"/>
            <a:ext cx="5118171" cy="3085301"/>
          </a:xfrm>
          <a:prstGeom prst="rect">
            <a:avLst/>
          </a:prstGeom>
        </p:spPr>
      </p:pic>
      <p:pic>
        <p:nvPicPr>
          <p:cNvPr id="13" name="Picture 12">
            <a:extLst>
              <a:ext uri="{FF2B5EF4-FFF2-40B4-BE49-F238E27FC236}">
                <a16:creationId xmlns:a16="http://schemas.microsoft.com/office/drawing/2014/main" id="{A29D869C-B226-4C13-AE37-B507FFB860D4}"/>
              </a:ext>
            </a:extLst>
          </p:cNvPr>
          <p:cNvPicPr>
            <a:picLocks noChangeAspect="1"/>
          </p:cNvPicPr>
          <p:nvPr/>
        </p:nvPicPr>
        <p:blipFill>
          <a:blip r:embed="rId6"/>
          <a:stretch>
            <a:fillRect/>
          </a:stretch>
        </p:blipFill>
        <p:spPr>
          <a:xfrm>
            <a:off x="6543413" y="4967349"/>
            <a:ext cx="3833877" cy="1615705"/>
          </a:xfrm>
          <a:prstGeom prst="rect">
            <a:avLst/>
          </a:prstGeom>
        </p:spPr>
      </p:pic>
      <p:sp>
        <p:nvSpPr>
          <p:cNvPr id="14" name="Arrow: Right 13">
            <a:extLst>
              <a:ext uri="{FF2B5EF4-FFF2-40B4-BE49-F238E27FC236}">
                <a16:creationId xmlns:a16="http://schemas.microsoft.com/office/drawing/2014/main" id="{BB97221F-F39D-4DCC-9DE2-BBBB21961AD0}"/>
              </a:ext>
            </a:extLst>
          </p:cNvPr>
          <p:cNvSpPr/>
          <p:nvPr/>
        </p:nvSpPr>
        <p:spPr>
          <a:xfrm rot="2257563">
            <a:off x="7917119" y="5367283"/>
            <a:ext cx="351398" cy="79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2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a:t>
            </a:r>
          </a:p>
        </p:txBody>
      </p:sp>
      <p:sp>
        <p:nvSpPr>
          <p:cNvPr id="3" name="Content Placeholder 2"/>
          <p:cNvSpPr>
            <a:spLocks noGrp="1"/>
          </p:cNvSpPr>
          <p:nvPr>
            <p:ph idx="1"/>
          </p:nvPr>
        </p:nvSpPr>
        <p:spPr>
          <a:xfrm>
            <a:off x="587829" y="2319555"/>
            <a:ext cx="4307444" cy="4251062"/>
          </a:xfrm>
        </p:spPr>
        <p:txBody>
          <a:bodyPr>
            <a:normAutofit/>
          </a:bodyPr>
          <a:lstStyle/>
          <a:p>
            <a:pPr>
              <a:buFont typeface="Wingdings" panose="05000000000000000000" pitchFamily="2" charset="2"/>
              <a:buChar char="Ø"/>
            </a:pPr>
            <a:r>
              <a:rPr lang="en-US" dirty="0"/>
              <a:t>All expenses will be charged to the chartfield indicated on your Expense Report Header unless allocated.</a:t>
            </a:r>
          </a:p>
          <a:p>
            <a:pPr>
              <a:buFont typeface="Wingdings" panose="05000000000000000000" pitchFamily="2" charset="2"/>
              <a:buChar char="Ø"/>
            </a:pPr>
            <a:r>
              <a:rPr lang="en-US" dirty="0"/>
              <a:t>You can either allocate by</a:t>
            </a:r>
            <a:r>
              <a:rPr lang="en-US" b="1" dirty="0">
                <a:solidFill>
                  <a:schemeClr val="accent2">
                    <a:lumMod val="75000"/>
                  </a:schemeClr>
                </a:solidFill>
              </a:rPr>
              <a:t> Percentage </a:t>
            </a:r>
            <a:r>
              <a:rPr lang="en-US" dirty="0"/>
              <a:t>or </a:t>
            </a:r>
            <a:r>
              <a:rPr lang="en-US" b="1" dirty="0">
                <a:solidFill>
                  <a:schemeClr val="accent2">
                    <a:lumMod val="75000"/>
                  </a:schemeClr>
                </a:solidFill>
              </a:rPr>
              <a:t>Amount</a:t>
            </a:r>
            <a:r>
              <a:rPr lang="en-US" dirty="0"/>
              <a:t>.</a:t>
            </a:r>
          </a:p>
          <a:p>
            <a:pPr>
              <a:buFont typeface="Wingdings" panose="05000000000000000000" pitchFamily="2" charset="2"/>
              <a:buChar char="Ø"/>
            </a:pPr>
            <a:r>
              <a:rPr lang="en-US" dirty="0"/>
              <a:t>We recommend to allocate at the end after all your expenses are entered. </a:t>
            </a:r>
          </a:p>
          <a:p>
            <a:pPr>
              <a:buFont typeface="Wingdings" panose="05000000000000000000" pitchFamily="2" charset="2"/>
              <a:buChar char="Ø"/>
            </a:pPr>
            <a:r>
              <a:rPr lang="en-US" dirty="0"/>
              <a:t>Select the expenses, by clicking the check box, then click </a:t>
            </a:r>
            <a:r>
              <a:rPr lang="en-US" b="1" dirty="0">
                <a:solidFill>
                  <a:schemeClr val="accent2">
                    <a:lumMod val="75000"/>
                  </a:schemeClr>
                </a:solidFill>
              </a:rPr>
              <a:t>Allocate</a:t>
            </a:r>
            <a:r>
              <a:rPr lang="en-US" dirty="0">
                <a:solidFill>
                  <a:schemeClr val="accent2">
                    <a:lumMod val="75000"/>
                  </a:schemeClr>
                </a:solidFill>
              </a:rPr>
              <a:t>.</a:t>
            </a:r>
          </a:p>
        </p:txBody>
      </p:sp>
      <p:sp>
        <p:nvSpPr>
          <p:cNvPr id="8" name="Down Arrow 7"/>
          <p:cNvSpPr/>
          <p:nvPr/>
        </p:nvSpPr>
        <p:spPr>
          <a:xfrm>
            <a:off x="8681074" y="2270401"/>
            <a:ext cx="186089" cy="313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AF0E5952-8190-4D4D-A8DB-3B6B44040EFA}"/>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14" name="Picture 13">
            <a:extLst>
              <a:ext uri="{FF2B5EF4-FFF2-40B4-BE49-F238E27FC236}">
                <a16:creationId xmlns:a16="http://schemas.microsoft.com/office/drawing/2014/main" id="{036DA142-D437-4D8D-8810-2193498D1059}"/>
              </a:ext>
            </a:extLst>
          </p:cNvPr>
          <p:cNvPicPr>
            <a:picLocks noChangeAspect="1"/>
          </p:cNvPicPr>
          <p:nvPr/>
        </p:nvPicPr>
        <p:blipFill>
          <a:blip r:embed="rId3"/>
          <a:stretch>
            <a:fillRect/>
          </a:stretch>
        </p:blipFill>
        <p:spPr>
          <a:xfrm>
            <a:off x="9448682" y="1215510"/>
            <a:ext cx="2206543" cy="397178"/>
          </a:xfrm>
          <a:prstGeom prst="rect">
            <a:avLst/>
          </a:prstGeom>
        </p:spPr>
      </p:pic>
      <p:pic>
        <p:nvPicPr>
          <p:cNvPr id="6" name="Picture 5">
            <a:extLst>
              <a:ext uri="{FF2B5EF4-FFF2-40B4-BE49-F238E27FC236}">
                <a16:creationId xmlns:a16="http://schemas.microsoft.com/office/drawing/2014/main" id="{ADCCDE88-4BE6-4C0A-8355-2A86C5E61F5F}"/>
              </a:ext>
            </a:extLst>
          </p:cNvPr>
          <p:cNvPicPr>
            <a:picLocks noChangeAspect="1"/>
          </p:cNvPicPr>
          <p:nvPr/>
        </p:nvPicPr>
        <p:blipFill>
          <a:blip r:embed="rId4"/>
          <a:stretch>
            <a:fillRect/>
          </a:stretch>
        </p:blipFill>
        <p:spPr>
          <a:xfrm>
            <a:off x="5171253" y="2583548"/>
            <a:ext cx="6210251" cy="1617499"/>
          </a:xfrm>
          <a:prstGeom prst="rect">
            <a:avLst/>
          </a:prstGeom>
        </p:spPr>
      </p:pic>
      <p:sp>
        <p:nvSpPr>
          <p:cNvPr id="17" name="Arrow: Right 16">
            <a:extLst>
              <a:ext uri="{FF2B5EF4-FFF2-40B4-BE49-F238E27FC236}">
                <a16:creationId xmlns:a16="http://schemas.microsoft.com/office/drawing/2014/main" id="{4BB219CC-CF6F-4DAF-AE5D-270B671B8264}"/>
              </a:ext>
            </a:extLst>
          </p:cNvPr>
          <p:cNvSpPr/>
          <p:nvPr/>
        </p:nvSpPr>
        <p:spPr>
          <a:xfrm>
            <a:off x="4643472" y="3112315"/>
            <a:ext cx="481938" cy="15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8E38E6B-A866-4970-A193-B097E29880DF}"/>
              </a:ext>
            </a:extLst>
          </p:cNvPr>
          <p:cNvPicPr>
            <a:picLocks noChangeAspect="1"/>
          </p:cNvPicPr>
          <p:nvPr/>
        </p:nvPicPr>
        <p:blipFill>
          <a:blip r:embed="rId5"/>
          <a:stretch>
            <a:fillRect/>
          </a:stretch>
        </p:blipFill>
        <p:spPr>
          <a:xfrm>
            <a:off x="5171252" y="4278386"/>
            <a:ext cx="5308487" cy="2422848"/>
          </a:xfrm>
          <a:prstGeom prst="rect">
            <a:avLst/>
          </a:prstGeom>
        </p:spPr>
      </p:pic>
    </p:spTree>
    <p:extLst>
      <p:ext uri="{BB962C8B-B14F-4D97-AF65-F5344CB8AC3E}">
        <p14:creationId xmlns:p14="http://schemas.microsoft.com/office/powerpoint/2010/main" val="311353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Report Submission</a:t>
            </a:r>
          </a:p>
        </p:txBody>
      </p:sp>
      <p:sp>
        <p:nvSpPr>
          <p:cNvPr id="3" name="Content Placeholder 2"/>
          <p:cNvSpPr>
            <a:spLocks noGrp="1"/>
          </p:cNvSpPr>
          <p:nvPr>
            <p:ph idx="1"/>
          </p:nvPr>
        </p:nvSpPr>
        <p:spPr>
          <a:xfrm>
            <a:off x="692331" y="2364377"/>
            <a:ext cx="10507323" cy="4091841"/>
          </a:xfrm>
        </p:spPr>
        <p:txBody>
          <a:bodyPr>
            <a:noAutofit/>
          </a:bodyPr>
          <a:lstStyle/>
          <a:p>
            <a:pPr marL="0" marR="94615" indent="0">
              <a:lnSpc>
                <a:spcPct val="117000"/>
              </a:lnSpc>
              <a:spcBef>
                <a:spcPts val="370"/>
              </a:spcBef>
              <a:buNone/>
            </a:pPr>
            <a:r>
              <a:rPr lang="en-US" dirty="0"/>
              <a:t>Expense Reports must be summited within 60 days from the trip end date.</a:t>
            </a:r>
          </a:p>
          <a:p>
            <a:pPr marL="0" marR="94615" indent="0">
              <a:lnSpc>
                <a:spcPct val="117000"/>
              </a:lnSpc>
              <a:spcBef>
                <a:spcPts val="370"/>
              </a:spcBef>
              <a:buNone/>
            </a:pPr>
            <a:endParaRPr lang="en-US" sz="800" dirty="0"/>
          </a:p>
          <a:p>
            <a:pPr marR="94615">
              <a:lnSpc>
                <a:spcPct val="117000"/>
              </a:lnSpc>
              <a:spcBef>
                <a:spcPts val="370"/>
              </a:spcBef>
              <a:buFont typeface="Wingdings" panose="05000000000000000000" pitchFamily="2" charset="2"/>
              <a:buChar char="Ø"/>
            </a:pPr>
            <a:r>
              <a:rPr lang="en-US" dirty="0"/>
              <a:t>To submit the Expense Report, on the Expense Report page, click the </a:t>
            </a:r>
            <a:r>
              <a:rPr lang="en-US" b="1" dirty="0">
                <a:solidFill>
                  <a:schemeClr val="accent2">
                    <a:lumMod val="75000"/>
                  </a:schemeClr>
                </a:solidFill>
              </a:rPr>
              <a:t>Submit Report </a:t>
            </a:r>
            <a:r>
              <a:rPr lang="en-US" dirty="0"/>
              <a:t>button. All red exception flags must be cleared before the report can be submitted. Yellow flags are considered warnings but will not stop the submittal process.</a:t>
            </a:r>
          </a:p>
          <a:p>
            <a:pPr marL="0" marR="34925" indent="0">
              <a:lnSpc>
                <a:spcPct val="117000"/>
              </a:lnSpc>
              <a:spcBef>
                <a:spcPts val="295"/>
              </a:spcBef>
              <a:buNone/>
            </a:pPr>
            <a:endParaRPr lang="en-US" dirty="0"/>
          </a:p>
          <a:p>
            <a:pPr marR="34925">
              <a:lnSpc>
                <a:spcPct val="117000"/>
              </a:lnSpc>
              <a:spcBef>
                <a:spcPts val="295"/>
              </a:spcBef>
              <a:buFont typeface="Wingdings" panose="05000000000000000000" pitchFamily="2" charset="2"/>
              <a:buChar char="Ø"/>
            </a:pPr>
            <a:r>
              <a:rPr lang="en-US" dirty="0"/>
              <a:t>To see who is approving your reports or to see where your                                                   report is in the workflow, open the Expense Report,                                                              click </a:t>
            </a:r>
            <a:r>
              <a:rPr lang="en-US" b="1" dirty="0">
                <a:solidFill>
                  <a:schemeClr val="accent2">
                    <a:lumMod val="75000"/>
                  </a:schemeClr>
                </a:solidFill>
              </a:rPr>
              <a:t>Details &gt; Report Timeline</a:t>
            </a:r>
            <a:r>
              <a:rPr lang="en-US" dirty="0"/>
              <a:t>.</a:t>
            </a:r>
          </a:p>
          <a:p>
            <a:pPr marR="34925">
              <a:lnSpc>
                <a:spcPct val="117000"/>
              </a:lnSpc>
              <a:spcBef>
                <a:spcPts val="295"/>
              </a:spcBef>
              <a:buFont typeface="Wingdings" panose="05000000000000000000" pitchFamily="2" charset="2"/>
              <a:buChar char="Ø"/>
            </a:pPr>
            <a:endParaRPr lang="en-US" dirty="0"/>
          </a:p>
        </p:txBody>
      </p:sp>
      <p:sp>
        <p:nvSpPr>
          <p:cNvPr id="8" name="Right Arrow 7"/>
          <p:cNvSpPr/>
          <p:nvPr/>
        </p:nvSpPr>
        <p:spPr>
          <a:xfrm>
            <a:off x="7357145" y="5444455"/>
            <a:ext cx="574909" cy="255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C6E33551-3B4E-459C-87B5-F49572B69A4F}"/>
              </a:ext>
            </a:extLst>
          </p:cNvPr>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10" name="Picture 9">
            <a:extLst>
              <a:ext uri="{FF2B5EF4-FFF2-40B4-BE49-F238E27FC236}">
                <a16:creationId xmlns:a16="http://schemas.microsoft.com/office/drawing/2014/main" id="{C6E93C81-4E35-45B7-A49F-E7A6C389C83A}"/>
              </a:ext>
            </a:extLst>
          </p:cNvPr>
          <p:cNvPicPr>
            <a:picLocks noChangeAspect="1"/>
          </p:cNvPicPr>
          <p:nvPr/>
        </p:nvPicPr>
        <p:blipFill>
          <a:blip r:embed="rId3"/>
          <a:stretch>
            <a:fillRect/>
          </a:stretch>
        </p:blipFill>
        <p:spPr>
          <a:xfrm>
            <a:off x="9448682" y="1215510"/>
            <a:ext cx="2206543" cy="397178"/>
          </a:xfrm>
          <a:prstGeom prst="rect">
            <a:avLst/>
          </a:prstGeom>
        </p:spPr>
      </p:pic>
      <p:pic>
        <p:nvPicPr>
          <p:cNvPr id="5" name="Picture 4">
            <a:extLst>
              <a:ext uri="{FF2B5EF4-FFF2-40B4-BE49-F238E27FC236}">
                <a16:creationId xmlns:a16="http://schemas.microsoft.com/office/drawing/2014/main" id="{A5F7FF6D-0121-4B5A-A6D9-CA07273866B6}"/>
              </a:ext>
            </a:extLst>
          </p:cNvPr>
          <p:cNvPicPr>
            <a:picLocks noChangeAspect="1"/>
          </p:cNvPicPr>
          <p:nvPr/>
        </p:nvPicPr>
        <p:blipFill>
          <a:blip r:embed="rId4"/>
          <a:stretch>
            <a:fillRect/>
          </a:stretch>
        </p:blipFill>
        <p:spPr>
          <a:xfrm>
            <a:off x="8032670" y="4367858"/>
            <a:ext cx="1991591" cy="2289267"/>
          </a:xfrm>
          <a:prstGeom prst="rect">
            <a:avLst/>
          </a:prstGeom>
        </p:spPr>
      </p:pic>
    </p:spTree>
    <p:extLst>
      <p:ext uri="{BB962C8B-B14F-4D97-AF65-F5344CB8AC3E}">
        <p14:creationId xmlns:p14="http://schemas.microsoft.com/office/powerpoint/2010/main" val="41000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Report Approval Workflow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0641" y="2491255"/>
            <a:ext cx="8255726" cy="3776739"/>
          </a:xfrm>
          <a:prstGeom prst="rect">
            <a:avLst/>
          </a:prstGeom>
          <a:ln>
            <a:solidFill>
              <a:schemeClr val="accent2">
                <a:lumMod val="75000"/>
              </a:schemeClr>
            </a:solidFill>
          </a:ln>
          <a:effec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0A6163B8-8C6D-462C-B6C6-4770090238EC}"/>
              </a:ext>
            </a:extLst>
          </p:cNvPr>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6" name="Picture 5">
            <a:extLst>
              <a:ext uri="{FF2B5EF4-FFF2-40B4-BE49-F238E27FC236}">
                <a16:creationId xmlns:a16="http://schemas.microsoft.com/office/drawing/2014/main" id="{5BD02FBE-FF20-40CE-B758-D2ACA7294646}"/>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09443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D3A06893-57FA-40F9-9CDE-C52B444F0D29}"/>
              </a:ext>
            </a:extLst>
          </p:cNvPr>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10" name="Picture 9">
            <a:extLst>
              <a:ext uri="{FF2B5EF4-FFF2-40B4-BE49-F238E27FC236}">
                <a16:creationId xmlns:a16="http://schemas.microsoft.com/office/drawing/2014/main" id="{8B366F91-970D-424B-97E3-A236D0E7B9EB}"/>
              </a:ext>
            </a:extLst>
          </p:cNvPr>
          <p:cNvPicPr>
            <a:picLocks noChangeAspect="1"/>
          </p:cNvPicPr>
          <p:nvPr/>
        </p:nvPicPr>
        <p:blipFill>
          <a:blip r:embed="rId3"/>
          <a:stretch>
            <a:fillRect/>
          </a:stretch>
        </p:blipFill>
        <p:spPr>
          <a:xfrm>
            <a:off x="9448682" y="1215510"/>
            <a:ext cx="2206543" cy="397178"/>
          </a:xfrm>
          <a:prstGeom prst="rect">
            <a:avLst/>
          </a:prstGeom>
        </p:spPr>
      </p:pic>
      <p:sp>
        <p:nvSpPr>
          <p:cNvPr id="11" name="Content Placeholder 2">
            <a:extLst>
              <a:ext uri="{FF2B5EF4-FFF2-40B4-BE49-F238E27FC236}">
                <a16:creationId xmlns:a16="http://schemas.microsoft.com/office/drawing/2014/main" id="{2172AA36-3B7C-463B-ACB3-305F04567D1E}"/>
              </a:ext>
            </a:extLst>
          </p:cNvPr>
          <p:cNvSpPr>
            <a:spLocks noGrp="1"/>
          </p:cNvSpPr>
          <p:nvPr>
            <p:ph idx="1"/>
          </p:nvPr>
        </p:nvSpPr>
        <p:spPr>
          <a:xfrm>
            <a:off x="999379" y="2544792"/>
            <a:ext cx="7364445" cy="3828692"/>
          </a:xfrm>
        </p:spPr>
        <p:txBody>
          <a:bodyPr/>
          <a:lstStyle/>
          <a:p>
            <a:pPr>
              <a:buFont typeface="Wingdings" panose="05000000000000000000" pitchFamily="2" charset="2"/>
              <a:buChar char="Ø"/>
            </a:pPr>
            <a:r>
              <a:rPr lang="en-US" dirty="0"/>
              <a:t>If there are any issues with your Expense Report, your report will be sent back along with comments. Once complete, please resubmit your Expense Report so it can go through the approval workflow again. </a:t>
            </a:r>
          </a:p>
          <a:p>
            <a:pPr>
              <a:buFont typeface="Wingdings" panose="05000000000000000000" pitchFamily="2" charset="2"/>
              <a:buChar char="Ø"/>
            </a:pPr>
            <a:r>
              <a:rPr lang="en-US" dirty="0"/>
              <a:t>Once your Travel Expense Report is fully approved, Travel will process and your reimbursement will be on its way by either Direct Deposit (EFT)* or mail!</a:t>
            </a:r>
          </a:p>
          <a:p>
            <a:pPr lvl="1">
              <a:buFont typeface="Wingdings" panose="05000000000000000000" pitchFamily="2" charset="2"/>
              <a:buChar char="Ø"/>
            </a:pPr>
            <a:r>
              <a:rPr lang="en-US" dirty="0"/>
              <a:t>*Direct Deposit for reimbursement is different than Paycheck EFT. You must enroll through Accounts Payable/Travel. It’s easy to enroll! Click </a:t>
            </a:r>
            <a:r>
              <a:rPr lang="en-US" dirty="0">
                <a:hlinkClick r:id="rId4"/>
              </a:rPr>
              <a:t>here</a:t>
            </a:r>
            <a:r>
              <a:rPr lang="en-US" dirty="0"/>
              <a:t> to fill out the form. Email completed form to </a:t>
            </a:r>
            <a:r>
              <a:rPr lang="en-US" u="sng" dirty="0">
                <a:hlinkClick r:id="rId5"/>
              </a:rPr>
              <a:t>m.adams@csus.</a:t>
            </a:r>
            <a:r>
              <a:rPr lang="en-US" dirty="0">
                <a:hlinkClick r:id="rId5"/>
              </a:rPr>
              <a:t>edu</a:t>
            </a:r>
            <a:r>
              <a:rPr lang="en-US" dirty="0"/>
              <a:t> for processing.</a:t>
            </a:r>
          </a:p>
        </p:txBody>
      </p:sp>
      <p:pic>
        <p:nvPicPr>
          <p:cNvPr id="12" name="Picture 4" descr="Image result for clipart free user profile">
            <a:extLst>
              <a:ext uri="{FF2B5EF4-FFF2-40B4-BE49-F238E27FC236}">
                <a16:creationId xmlns:a16="http://schemas.microsoft.com/office/drawing/2014/main" id="{8C71029E-4B47-476F-826B-A8B752DC8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3666" y="3142066"/>
            <a:ext cx="1857375" cy="187642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 Overview</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Concur has 3 Modules:</a:t>
            </a:r>
            <a:endParaRPr lang="en-US" dirty="0"/>
          </a:p>
          <a:p>
            <a:pPr>
              <a:buFont typeface="Wingdings" panose="05000000000000000000" pitchFamily="2" charset="2"/>
              <a:buChar char="ü"/>
            </a:pPr>
            <a:r>
              <a:rPr lang="en-US" b="1" dirty="0">
                <a:solidFill>
                  <a:schemeClr val="accent2">
                    <a:lumMod val="75000"/>
                  </a:schemeClr>
                </a:solidFill>
              </a:rPr>
              <a:t>Request (Travel Request) </a:t>
            </a:r>
            <a:r>
              <a:rPr lang="en-US" dirty="0"/>
              <a:t>– (Replaces the Travel Requisition or Travel PO) is required to obtain preapproval of your travel prior to making any travel reservations. </a:t>
            </a:r>
          </a:p>
          <a:p>
            <a:pPr>
              <a:buFont typeface="Wingdings" panose="05000000000000000000" pitchFamily="2" charset="2"/>
              <a:buChar char="ü"/>
            </a:pPr>
            <a:r>
              <a:rPr lang="en-US" b="1" dirty="0">
                <a:solidFill>
                  <a:schemeClr val="accent2">
                    <a:lumMod val="75000"/>
                  </a:schemeClr>
                </a:solidFill>
              </a:rPr>
              <a:t>Travel (Concur Travel) </a:t>
            </a:r>
            <a:r>
              <a:rPr lang="en-US" dirty="0"/>
              <a:t>– Concur Travel should be used to book airfare and make rental car and hotel reservations through the University’s travel management company (TMC), Christopherson Business Travel (CBT) either by using the online booking tool or booking directly with a CBT agent.</a:t>
            </a:r>
          </a:p>
          <a:p>
            <a:pPr>
              <a:buFont typeface="Wingdings" panose="05000000000000000000" pitchFamily="2" charset="2"/>
              <a:buChar char="ü"/>
            </a:pPr>
            <a:r>
              <a:rPr lang="en-US" b="1" dirty="0">
                <a:solidFill>
                  <a:schemeClr val="accent2">
                    <a:lumMod val="75000"/>
                  </a:schemeClr>
                </a:solidFill>
              </a:rPr>
              <a:t>Expense (Expense Report) </a:t>
            </a:r>
            <a:r>
              <a:rPr lang="en-US" dirty="0"/>
              <a:t>– (Replaces the Travel Claim) is required to request reimbursement for out-of-pocket expenses, and to reconcile any university prepaid transactions including US Bank Concur Travel Card transactions.</a:t>
            </a:r>
          </a:p>
          <a:p>
            <a:pPr>
              <a:buFont typeface="Wingdings" panose="05000000000000000000" pitchFamily="2" charset="2"/>
              <a:buChar char="v"/>
            </a:pPr>
            <a:r>
              <a:rPr lang="en-US" dirty="0"/>
              <a:t>All Travel Request and Expense Reports will go through an integrated approval workflow in Concur. </a:t>
            </a:r>
          </a:p>
          <a:p>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7D27FFB2-F02A-477C-9396-C089BEEC050C}"/>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Picture 6">
            <a:extLst>
              <a:ext uri="{FF2B5EF4-FFF2-40B4-BE49-F238E27FC236}">
                <a16:creationId xmlns:a16="http://schemas.microsoft.com/office/drawing/2014/main" id="{C37EE01F-2454-4990-9CA6-93C6F12CDB19}"/>
              </a:ext>
            </a:extLst>
          </p:cNvPr>
          <p:cNvPicPr>
            <a:picLocks noChangeAspect="1"/>
          </p:cNvPicPr>
          <p:nvPr/>
        </p:nvPicPr>
        <p:blipFill>
          <a:blip r:embed="rId3"/>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416510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Concur Mobile Application</a:t>
            </a:r>
            <a:endParaRPr lang="en-US" dirty="0"/>
          </a:p>
        </p:txBody>
      </p:sp>
      <p:sp>
        <p:nvSpPr>
          <p:cNvPr id="3" name="Content Placeholder 2"/>
          <p:cNvSpPr>
            <a:spLocks noGrp="1"/>
          </p:cNvSpPr>
          <p:nvPr>
            <p:ph idx="1"/>
          </p:nvPr>
        </p:nvSpPr>
        <p:spPr>
          <a:xfrm>
            <a:off x="556955" y="2603499"/>
            <a:ext cx="6456095" cy="4171373"/>
          </a:xfrm>
        </p:spPr>
        <p:txBody>
          <a:bodyPr>
            <a:normAutofit/>
          </a:bodyPr>
          <a:lstStyle/>
          <a:p>
            <a:pPr marL="0" lvl="1" indent="0">
              <a:lnSpc>
                <a:spcPct val="11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1: </a:t>
            </a:r>
            <a:r>
              <a:rPr lang="en-US" dirty="0">
                <a:latin typeface="Century Gothic" panose="020B0502020202020204" pitchFamily="34" charset="0"/>
                <a:ea typeface="Times New Roman" panose="02020603050405020304" pitchFamily="18" charset="0"/>
                <a:cs typeface="Times New Roman" panose="02020603050405020304" pitchFamily="18" charset="0"/>
              </a:rPr>
              <a:t>Download the</a:t>
            </a:r>
            <a:r>
              <a:rPr lang="en-US" b="1" dirty="0">
                <a:latin typeface="Century Gothic" panose="020B0502020202020204" pitchFamily="34" charset="0"/>
                <a:ea typeface="Times New Roman" panose="02020603050405020304" pitchFamily="18" charset="0"/>
                <a:cs typeface="Times New Roman" panose="02020603050405020304" pitchFamily="18" charset="0"/>
              </a:rPr>
              <a:t> Concur </a:t>
            </a:r>
            <a:r>
              <a:rPr lang="en-US" dirty="0">
                <a:latin typeface="Century Gothic" panose="020B0502020202020204" pitchFamily="34" charset="0"/>
                <a:ea typeface="Times New Roman" panose="02020603050405020304" pitchFamily="18" charset="0"/>
                <a:cs typeface="Times New Roman" panose="02020603050405020304" pitchFamily="18" charset="0"/>
              </a:rPr>
              <a:t>application on a phone by going 	     to the App Store and searching for </a:t>
            </a:r>
            <a:r>
              <a:rPr lang="en-US" b="1">
                <a:latin typeface="Century Gothic" panose="020B0502020202020204" pitchFamily="34" charset="0"/>
                <a:ea typeface="Times New Roman" panose="02020603050405020304" pitchFamily="18" charset="0"/>
                <a:cs typeface="Times New Roman" panose="02020603050405020304" pitchFamily="18" charset="0"/>
              </a:rPr>
              <a:t>SAP Concur.</a:t>
            </a:r>
            <a:endParaRPr lang="en-US" b="1"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10000"/>
              </a:lnSpc>
              <a:spcBef>
                <a:spcPts val="0"/>
              </a:spcBef>
              <a:buNone/>
            </a:pPr>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1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2</a:t>
            </a:r>
            <a:r>
              <a:rPr lang="en-US" dirty="0">
                <a:latin typeface="Century Gothic" panose="020B0502020202020204" pitchFamily="34" charset="0"/>
                <a:ea typeface="Times New Roman" panose="02020603050405020304" pitchFamily="18" charset="0"/>
                <a:cs typeface="Times New Roman" panose="02020603050405020304" pitchFamily="18" charset="0"/>
              </a:rPr>
              <a:t>: Login to the </a:t>
            </a:r>
            <a:r>
              <a:rPr lang="en-US" b="1" dirty="0">
                <a:latin typeface="Century Gothic" panose="020B0502020202020204" pitchFamily="34" charset="0"/>
                <a:ea typeface="Times New Roman" panose="02020603050405020304" pitchFamily="18" charset="0"/>
                <a:cs typeface="Times New Roman" panose="02020603050405020304" pitchFamily="18" charset="0"/>
              </a:rPr>
              <a:t>Concur Mobile App</a:t>
            </a:r>
            <a:r>
              <a:rPr lang="en-US" dirty="0">
                <a:latin typeface="Century Gothic" panose="020B0502020202020204" pitchFamily="34" charset="0"/>
                <a:ea typeface="Times New Roman" panose="02020603050405020304" pitchFamily="18" charset="0"/>
                <a:cs typeface="Times New Roman" panose="02020603050405020304" pitchFamily="18" charset="0"/>
              </a:rPr>
              <a:t>.</a:t>
            </a:r>
          </a:p>
          <a:p>
            <a:pPr lvl="1" fontAlgn="base">
              <a:buFont typeface="Wingdings" panose="05000000000000000000" pitchFamily="2" charset="2"/>
              <a:buChar char="Ø"/>
            </a:pPr>
            <a:r>
              <a:rPr lang="en-US" dirty="0"/>
              <a:t>Open the Concur app and sign in with your </a:t>
            </a:r>
            <a:r>
              <a:rPr lang="en-US" b="1" dirty="0"/>
              <a:t>Sac State email address</a:t>
            </a:r>
            <a:r>
              <a:rPr lang="en-US" dirty="0"/>
              <a:t>.</a:t>
            </a:r>
          </a:p>
          <a:p>
            <a:pPr lvl="1" fontAlgn="base">
              <a:buFont typeface="Wingdings" panose="05000000000000000000" pitchFamily="2" charset="2"/>
              <a:buChar char="Ø"/>
            </a:pPr>
            <a:r>
              <a:rPr lang="en-US" dirty="0"/>
              <a:t>In the CSU Campus Login, select </a:t>
            </a:r>
            <a:r>
              <a:rPr lang="en-US" b="1" dirty="0"/>
              <a:t>Sacramento</a:t>
            </a:r>
            <a:r>
              <a:rPr lang="en-US" dirty="0"/>
              <a:t>.</a:t>
            </a:r>
          </a:p>
          <a:p>
            <a:pPr lvl="1" fontAlgn="base">
              <a:buFont typeface="Wingdings" panose="05000000000000000000" pitchFamily="2" charset="2"/>
              <a:buChar char="Ø"/>
            </a:pPr>
            <a:r>
              <a:rPr lang="en-US" dirty="0"/>
              <a:t>Enter in your </a:t>
            </a:r>
            <a:r>
              <a:rPr lang="en-US" b="1" dirty="0"/>
              <a:t>Sac State User Name </a:t>
            </a:r>
            <a:r>
              <a:rPr lang="en-US" dirty="0"/>
              <a:t>and </a:t>
            </a:r>
            <a:r>
              <a:rPr lang="en-US" b="1" dirty="0"/>
              <a:t>Password</a:t>
            </a:r>
            <a:r>
              <a:rPr lang="en-US" dirty="0"/>
              <a:t>. </a:t>
            </a:r>
          </a:p>
          <a:p>
            <a:pPr marL="457200" lvl="1" indent="0" fontAlgn="base">
              <a:buNone/>
            </a:pPr>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1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3:</a:t>
            </a:r>
            <a:r>
              <a:rPr lang="en-US" dirty="0">
                <a:latin typeface="Century Gothic" panose="020B0502020202020204" pitchFamily="34" charset="0"/>
                <a:ea typeface="Times New Roman" panose="02020603050405020304" pitchFamily="18" charset="0"/>
                <a:cs typeface="Times New Roman" panose="02020603050405020304" pitchFamily="18" charset="0"/>
              </a:rPr>
              <a:t> </a:t>
            </a:r>
            <a:r>
              <a:rPr lang="en-US" b="1" dirty="0">
                <a:latin typeface="Century Gothic" panose="020B0502020202020204" pitchFamily="34" charset="0"/>
                <a:ea typeface="Times New Roman" panose="02020603050405020304" pitchFamily="18" charset="0"/>
                <a:cs typeface="Times New Roman" panose="02020603050405020304" pitchFamily="18" charset="0"/>
              </a:rPr>
              <a:t>Welcome to the Concur Mobile App.  </a:t>
            </a:r>
            <a:r>
              <a:rPr lang="en-US" dirty="0">
                <a:latin typeface="Century Gothic" panose="020B0502020202020204" pitchFamily="34" charset="0"/>
                <a:ea typeface="Times New Roman" panose="02020603050405020304" pitchFamily="18" charset="0"/>
                <a:cs typeface="Times New Roman" panose="02020603050405020304" pitchFamily="18" charset="0"/>
              </a:rPr>
              <a:t>The App home screen provides access to your trips, expenses, expense reports, approvals, and more.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7977" y="3002069"/>
            <a:ext cx="1830593" cy="324850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833" y="3005241"/>
            <a:ext cx="1820011" cy="3216764"/>
          </a:xfrm>
          <a:prstGeom prst="rect">
            <a:avLst/>
          </a:prstGeom>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26B5767C-2D0C-4713-9DA2-B3C6897A267D}"/>
              </a:ext>
            </a:extLst>
          </p:cNvPr>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12" name="Picture 11">
            <a:extLst>
              <a:ext uri="{FF2B5EF4-FFF2-40B4-BE49-F238E27FC236}">
                <a16:creationId xmlns:a16="http://schemas.microsoft.com/office/drawing/2014/main" id="{891B0B67-AD9A-484C-9BD1-CB20A05066CD}"/>
              </a:ext>
            </a:extLst>
          </p:cNvPr>
          <p:cNvPicPr>
            <a:picLocks noChangeAspect="1"/>
          </p:cNvPicPr>
          <p:nvPr/>
        </p:nvPicPr>
        <p:blipFill>
          <a:blip r:embed="rId5"/>
          <a:stretch>
            <a:fillRect/>
          </a:stretch>
        </p:blipFill>
        <p:spPr>
          <a:xfrm>
            <a:off x="9448682" y="1215510"/>
            <a:ext cx="2206543" cy="397178"/>
          </a:xfrm>
          <a:prstGeom prst="rect">
            <a:avLst/>
          </a:prstGeom>
        </p:spPr>
      </p:pic>
      <p:pic>
        <p:nvPicPr>
          <p:cNvPr id="1026" name="Picture 2" descr="Concur Integration + Automation | Tray.io">
            <a:extLst>
              <a:ext uri="{FF2B5EF4-FFF2-40B4-BE49-F238E27FC236}">
                <a16:creationId xmlns:a16="http://schemas.microsoft.com/office/drawing/2014/main" id="{3C180DF5-A387-4165-884B-8F8C67670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3474" y="2068379"/>
            <a:ext cx="670191" cy="67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8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entury Gothic" panose="020B0502020202020204" pitchFamily="34" charset="0"/>
              </a:rPr>
              <a:t>TripIt</a:t>
            </a:r>
            <a:r>
              <a:rPr lang="en-US" dirty="0">
                <a:latin typeface="Century Gothic" panose="020B0502020202020204" pitchFamily="34" charset="0"/>
              </a:rPr>
              <a:t> Mobile Application</a:t>
            </a:r>
            <a:endParaRPr lang="en-US" dirty="0"/>
          </a:p>
        </p:txBody>
      </p:sp>
      <p:sp>
        <p:nvSpPr>
          <p:cNvPr id="3" name="Content Placeholder 2"/>
          <p:cNvSpPr>
            <a:spLocks noGrp="1"/>
          </p:cNvSpPr>
          <p:nvPr>
            <p:ph idx="1"/>
          </p:nvPr>
        </p:nvSpPr>
        <p:spPr>
          <a:xfrm>
            <a:off x="482138" y="2394065"/>
            <a:ext cx="6359237" cy="4339244"/>
          </a:xfrm>
        </p:spPr>
        <p:txBody>
          <a:bodyPr>
            <a:normAutofit fontScale="92500" lnSpcReduction="20000"/>
          </a:bodyPr>
          <a:lstStyle/>
          <a:p>
            <a:pPr marL="0" lvl="1" indent="0">
              <a:lnSpc>
                <a:spcPct val="12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1: </a:t>
            </a:r>
            <a:r>
              <a:rPr lang="en-US" dirty="0">
                <a:latin typeface="Century Gothic" panose="020B0502020202020204" pitchFamily="34" charset="0"/>
                <a:ea typeface="Times New Roman" panose="02020603050405020304" pitchFamily="18" charset="0"/>
                <a:cs typeface="Times New Roman" panose="02020603050405020304" pitchFamily="18" charset="0"/>
              </a:rPr>
              <a:t>Download</a:t>
            </a:r>
            <a:r>
              <a:rPr lang="en-US" b="1" dirty="0">
                <a:latin typeface="Century Gothic" panose="020B0502020202020204" pitchFamily="34" charset="0"/>
                <a:ea typeface="Times New Roman" panose="02020603050405020304" pitchFamily="18" charset="0"/>
                <a:cs typeface="Times New Roman" panose="02020603050405020304" pitchFamily="18" charset="0"/>
              </a:rPr>
              <a:t> </a:t>
            </a:r>
            <a:r>
              <a:rPr lang="en-US" b="1" dirty="0" err="1">
                <a:latin typeface="Century Gothic" panose="020B0502020202020204" pitchFamily="34" charset="0"/>
                <a:ea typeface="Times New Roman" panose="02020603050405020304" pitchFamily="18" charset="0"/>
                <a:cs typeface="Times New Roman" panose="02020603050405020304" pitchFamily="18" charset="0"/>
              </a:rPr>
              <a:t>TripIt</a:t>
            </a:r>
            <a:r>
              <a:rPr lang="en-US" b="1" dirty="0">
                <a:latin typeface="Century Gothic" panose="020B0502020202020204" pitchFamily="34" charset="0"/>
                <a:ea typeface="Times New Roman" panose="02020603050405020304" pitchFamily="18" charset="0"/>
                <a:cs typeface="Times New Roman" panose="02020603050405020304" pitchFamily="18" charset="0"/>
              </a:rPr>
              <a:t> App </a:t>
            </a:r>
            <a:r>
              <a:rPr lang="en-US" dirty="0">
                <a:latin typeface="Century Gothic" panose="020B0502020202020204" pitchFamily="34" charset="0"/>
                <a:ea typeface="Times New Roman" panose="02020603050405020304" pitchFamily="18" charset="0"/>
                <a:cs typeface="Times New Roman" panose="02020603050405020304" pitchFamily="18" charset="0"/>
              </a:rPr>
              <a:t>for your device.</a:t>
            </a:r>
          </a:p>
          <a:p>
            <a:pPr marL="0" lvl="1" indent="0">
              <a:lnSpc>
                <a:spcPct val="120000"/>
              </a:lnSpc>
              <a:spcBef>
                <a:spcPts val="0"/>
              </a:spcBef>
              <a:buNone/>
            </a:pPr>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2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2: </a:t>
            </a:r>
            <a:r>
              <a:rPr lang="en-US" dirty="0">
                <a:latin typeface="Century Gothic" panose="020B0502020202020204" pitchFamily="34" charset="0"/>
                <a:ea typeface="Times New Roman" panose="02020603050405020304" pitchFamily="18" charset="0"/>
                <a:cs typeface="Times New Roman" panose="02020603050405020304" pitchFamily="18" charset="0"/>
              </a:rPr>
              <a:t>Locate </a:t>
            </a:r>
            <a:r>
              <a:rPr lang="en-US" b="1" dirty="0" err="1">
                <a:latin typeface="Century Gothic" panose="020B0502020202020204" pitchFamily="34" charset="0"/>
                <a:ea typeface="Times New Roman" panose="02020603050405020304" pitchFamily="18" charset="0"/>
                <a:cs typeface="Times New Roman" panose="02020603050405020304" pitchFamily="18" charset="0"/>
              </a:rPr>
              <a:t>Tripit</a:t>
            </a:r>
            <a:r>
              <a:rPr lang="en-US" b="1" dirty="0">
                <a:latin typeface="Century Gothic" panose="020B0502020202020204" pitchFamily="34" charset="0"/>
                <a:ea typeface="Times New Roman" panose="02020603050405020304" pitchFamily="18" charset="0"/>
                <a:cs typeface="Times New Roman" panose="02020603050405020304" pitchFamily="18" charset="0"/>
              </a:rPr>
              <a:t> </a:t>
            </a:r>
            <a:r>
              <a:rPr lang="en-US" dirty="0">
                <a:latin typeface="Century Gothic" panose="020B0502020202020204" pitchFamily="34" charset="0"/>
                <a:ea typeface="Times New Roman" panose="02020603050405020304" pitchFamily="18" charset="0"/>
                <a:cs typeface="Times New Roman" panose="02020603050405020304" pitchFamily="18" charset="0"/>
              </a:rPr>
              <a:t>eligibility message on Concur home page, under Alerts. </a:t>
            </a:r>
          </a:p>
          <a:p>
            <a:pPr marL="0" lvl="1" indent="0">
              <a:lnSpc>
                <a:spcPct val="120000"/>
              </a:lnSpc>
              <a:spcBef>
                <a:spcPts val="0"/>
              </a:spcBef>
              <a:buNone/>
            </a:pPr>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2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3: </a:t>
            </a:r>
            <a:r>
              <a:rPr lang="en-US" dirty="0">
                <a:latin typeface="Century Gothic" panose="020B0502020202020204" pitchFamily="34" charset="0"/>
                <a:ea typeface="Times New Roman" panose="02020603050405020304" pitchFamily="18" charset="0"/>
                <a:cs typeface="Times New Roman" panose="02020603050405020304" pitchFamily="18" charset="0"/>
              </a:rPr>
              <a:t>Click </a:t>
            </a:r>
            <a:r>
              <a:rPr lang="en-US" b="1" dirty="0">
                <a:latin typeface="Century Gothic" panose="020B0502020202020204" pitchFamily="34" charset="0"/>
                <a:ea typeface="Times New Roman" panose="02020603050405020304" pitchFamily="18" charset="0"/>
                <a:cs typeface="Times New Roman" panose="02020603050405020304" pitchFamily="18" charset="0"/>
              </a:rPr>
              <a:t>Learn More and Activate </a:t>
            </a:r>
            <a:r>
              <a:rPr lang="en-US" dirty="0">
                <a:latin typeface="Century Gothic" panose="020B0502020202020204" pitchFamily="34" charset="0"/>
                <a:ea typeface="Times New Roman" panose="02020603050405020304" pitchFamily="18" charset="0"/>
                <a:cs typeface="Times New Roman" panose="02020603050405020304" pitchFamily="18" charset="0"/>
              </a:rPr>
              <a:t>link. </a:t>
            </a:r>
          </a:p>
          <a:p>
            <a:pPr marL="0" lvl="1" indent="0">
              <a:lnSpc>
                <a:spcPct val="120000"/>
              </a:lnSpc>
              <a:spcBef>
                <a:spcPts val="0"/>
              </a:spcBef>
              <a:buNone/>
            </a:pPr>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2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4: </a:t>
            </a:r>
            <a:r>
              <a:rPr lang="en-US" dirty="0">
                <a:latin typeface="Century Gothic" panose="020B0502020202020204" pitchFamily="34" charset="0"/>
                <a:ea typeface="Times New Roman" panose="02020603050405020304" pitchFamily="18" charset="0"/>
                <a:cs typeface="Times New Roman" panose="02020603050405020304" pitchFamily="18" charset="0"/>
              </a:rPr>
              <a:t>Enter your @csus.edu email address, and a password, and click </a:t>
            </a:r>
            <a:r>
              <a:rPr lang="en-US" b="1" dirty="0">
                <a:latin typeface="Century Gothic" panose="020B0502020202020204" pitchFamily="34" charset="0"/>
                <a:ea typeface="Times New Roman" panose="02020603050405020304" pitchFamily="18" charset="0"/>
                <a:cs typeface="Times New Roman" panose="02020603050405020304" pitchFamily="18" charset="0"/>
              </a:rPr>
              <a:t>Sign Up</a:t>
            </a:r>
            <a:r>
              <a:rPr lang="en-US" dirty="0">
                <a:latin typeface="Century Gothic" panose="020B0502020202020204" pitchFamily="34" charset="0"/>
                <a:ea typeface="Times New Roman" panose="02020603050405020304" pitchFamily="18" charset="0"/>
                <a:cs typeface="Times New Roman" panose="02020603050405020304" pitchFamily="18" charset="0"/>
              </a:rPr>
              <a:t>.</a:t>
            </a:r>
          </a:p>
          <a:p>
            <a:pPr marL="0" lvl="1" indent="0">
              <a:lnSpc>
                <a:spcPct val="120000"/>
              </a:lnSpc>
              <a:spcBef>
                <a:spcPts val="0"/>
              </a:spcBef>
              <a:buNone/>
            </a:pPr>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2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5:</a:t>
            </a:r>
            <a:r>
              <a:rPr lang="en-US" dirty="0">
                <a:latin typeface="Century Gothic" panose="020B0502020202020204" pitchFamily="34" charset="0"/>
                <a:ea typeface="Times New Roman" panose="02020603050405020304" pitchFamily="18" charset="0"/>
                <a:cs typeface="Times New Roman" panose="02020603050405020304" pitchFamily="18" charset="0"/>
              </a:rPr>
              <a:t> </a:t>
            </a:r>
            <a:r>
              <a:rPr lang="en-US" dirty="0" err="1">
                <a:latin typeface="Century Gothic" panose="020B0502020202020204" pitchFamily="34" charset="0"/>
                <a:ea typeface="Times New Roman" panose="02020603050405020304" pitchFamily="18" charset="0"/>
                <a:cs typeface="Times New Roman" panose="02020603050405020304" pitchFamily="18" charset="0"/>
              </a:rPr>
              <a:t>Tripit</a:t>
            </a:r>
            <a:r>
              <a:rPr lang="en-US" dirty="0">
                <a:latin typeface="Century Gothic" panose="020B0502020202020204" pitchFamily="34" charset="0"/>
                <a:ea typeface="Times New Roman" panose="02020603050405020304" pitchFamily="18" charset="0"/>
                <a:cs typeface="Times New Roman" panose="02020603050405020304" pitchFamily="18" charset="0"/>
              </a:rPr>
              <a:t> will send a verification email to your @csus.edu email address. </a:t>
            </a:r>
          </a:p>
          <a:p>
            <a:pPr marL="0" lvl="1" indent="0">
              <a:lnSpc>
                <a:spcPct val="120000"/>
              </a:lnSpc>
              <a:spcBef>
                <a:spcPts val="0"/>
              </a:spcBef>
              <a:buNone/>
            </a:pPr>
            <a:endParaRPr lang="en-US" dirty="0">
              <a:latin typeface="Century Gothic" panose="020B0502020202020204" pitchFamily="34" charset="0"/>
              <a:ea typeface="Times New Roman" panose="02020603050405020304" pitchFamily="18" charset="0"/>
              <a:cs typeface="Times New Roman" panose="02020603050405020304" pitchFamily="18" charset="0"/>
            </a:endParaRPr>
          </a:p>
          <a:p>
            <a:pPr marL="0" lvl="1" indent="0">
              <a:lnSpc>
                <a:spcPct val="120000"/>
              </a:lnSpc>
              <a:spcBef>
                <a:spcPts val="0"/>
              </a:spcBef>
              <a:buNone/>
            </a:pPr>
            <a:r>
              <a:rPr lang="en-US" b="1" dirty="0">
                <a:latin typeface="Century Gothic" panose="020B0502020202020204" pitchFamily="34" charset="0"/>
                <a:ea typeface="Times New Roman" panose="02020603050405020304" pitchFamily="18" charset="0"/>
                <a:cs typeface="Times New Roman" panose="02020603050405020304" pitchFamily="18" charset="0"/>
              </a:rPr>
              <a:t>Step 6: </a:t>
            </a:r>
            <a:r>
              <a:rPr lang="en-US" dirty="0">
                <a:latin typeface="Century Gothic" panose="020B0502020202020204" pitchFamily="34" charset="0"/>
                <a:ea typeface="Times New Roman" panose="02020603050405020304" pitchFamily="18" charset="0"/>
                <a:cs typeface="Times New Roman" panose="02020603050405020304" pitchFamily="18" charset="0"/>
              </a:rPr>
              <a:t>Click the link in the email to verify the account. </a:t>
            </a:r>
          </a:p>
          <a:p>
            <a:pPr marL="285750" lvl="1">
              <a:lnSpc>
                <a:spcPct val="120000"/>
              </a:lnSpc>
              <a:spcBef>
                <a:spcPts val="0"/>
              </a:spcBef>
              <a:buFont typeface="Wingdings" panose="05000000000000000000" pitchFamily="2" charset="2"/>
              <a:buChar char="Ø"/>
            </a:pPr>
            <a:r>
              <a:rPr lang="en-US" dirty="0">
                <a:latin typeface="Century Gothic" panose="020B0502020202020204" pitchFamily="34" charset="0"/>
                <a:ea typeface="Times New Roman" panose="02020603050405020304" pitchFamily="18" charset="0"/>
                <a:cs typeface="Times New Roman" panose="02020603050405020304" pitchFamily="18" charset="0"/>
              </a:rPr>
              <a:t>For reservations outside Concur, email itinerary to </a:t>
            </a:r>
            <a:r>
              <a:rPr lang="en-US" dirty="0">
                <a:latin typeface="Century Gothic" panose="020B0502020202020204" pitchFamily="34" charset="0"/>
                <a:ea typeface="Times New Roman" panose="02020603050405020304" pitchFamily="18" charset="0"/>
                <a:cs typeface="Times New Roman" panose="02020603050405020304" pitchFamily="18" charset="0"/>
                <a:hlinkClick r:id="rId2"/>
              </a:rPr>
              <a:t>plans@tripit.com</a:t>
            </a:r>
            <a:r>
              <a:rPr lang="en-US" dirty="0">
                <a:latin typeface="Century Gothic" panose="020B0502020202020204" pitchFamily="34" charset="0"/>
                <a:ea typeface="Times New Roman" panose="02020603050405020304" pitchFamily="18" charset="0"/>
                <a:cs typeface="Times New Roman" panose="02020603050405020304" pitchFamily="18" charset="0"/>
              </a:rPr>
              <a:t> to integrate them into this app for easy recall.</a:t>
            </a:r>
          </a:p>
          <a:p>
            <a:pPr marL="0" lvl="1" indent="0">
              <a:lnSpc>
                <a:spcPct val="120000"/>
              </a:lnSpc>
              <a:spcBef>
                <a:spcPts val="0"/>
              </a:spcBef>
              <a:buNone/>
            </a:pPr>
            <a:r>
              <a:rPr lang="en-US" dirty="0">
                <a:latin typeface="Century Gothic" panose="020B0502020202020204" pitchFamily="34" charset="0"/>
                <a:ea typeface="Times New Roman" panose="02020603050405020304" pitchFamily="18" charset="0"/>
                <a:cs typeface="Times New Roman" panose="02020603050405020304" pitchFamily="18" charset="0"/>
              </a:rPr>
              <a:t> </a:t>
            </a:r>
          </a:p>
          <a:p>
            <a:pPr lvl="1">
              <a:lnSpc>
                <a:spcPct val="120000"/>
              </a:lnSpc>
              <a:spcBef>
                <a:spcPts val="0"/>
              </a:spcBef>
              <a:buFont typeface="+mj-lt"/>
              <a:buAutoNum type="arabicPeriod"/>
            </a:pPr>
            <a:endParaRPr lang="en-US" sz="290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p:txBody>
      </p:sp>
      <p:pic>
        <p:nvPicPr>
          <p:cNvPr id="7" name="Picture 6"/>
          <p:cNvPicPr>
            <a:picLocks noChangeAspect="1"/>
          </p:cNvPicPr>
          <p:nvPr/>
        </p:nvPicPr>
        <p:blipFill>
          <a:blip r:embed="rId3"/>
          <a:stretch>
            <a:fillRect/>
          </a:stretch>
        </p:blipFill>
        <p:spPr>
          <a:xfrm>
            <a:off x="6616932" y="2484550"/>
            <a:ext cx="5514838" cy="2922726"/>
          </a:xfrm>
          <a:prstGeom prst="rect">
            <a:avLst/>
          </a:prstGeom>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C7324FDF-8ABE-4525-9520-FA3C7FA0F46B}"/>
              </a:ext>
            </a:extLst>
          </p:cNvPr>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10" name="Picture 9">
            <a:extLst>
              <a:ext uri="{FF2B5EF4-FFF2-40B4-BE49-F238E27FC236}">
                <a16:creationId xmlns:a16="http://schemas.microsoft.com/office/drawing/2014/main" id="{68D1117C-7E3D-4E98-A99A-63C177C6C039}"/>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1183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Need More Information?</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D7F7570A-8E2D-445E-805F-D24AE9541EBA}"/>
              </a:ext>
            </a:extLst>
          </p:cNvPr>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8" name="Picture 7">
            <a:extLst>
              <a:ext uri="{FF2B5EF4-FFF2-40B4-BE49-F238E27FC236}">
                <a16:creationId xmlns:a16="http://schemas.microsoft.com/office/drawing/2014/main" id="{1F1013E9-8A8D-419C-B63B-A77C5A5CA4FE}"/>
              </a:ext>
            </a:extLst>
          </p:cNvPr>
          <p:cNvPicPr>
            <a:picLocks noChangeAspect="1"/>
          </p:cNvPicPr>
          <p:nvPr/>
        </p:nvPicPr>
        <p:blipFill>
          <a:blip r:embed="rId3"/>
          <a:stretch>
            <a:fillRect/>
          </a:stretch>
        </p:blipFill>
        <p:spPr>
          <a:xfrm>
            <a:off x="9448682" y="1215510"/>
            <a:ext cx="2206543" cy="397178"/>
          </a:xfrm>
          <a:prstGeom prst="rect">
            <a:avLst/>
          </a:prstGeom>
        </p:spPr>
      </p:pic>
      <p:sp>
        <p:nvSpPr>
          <p:cNvPr id="10" name="Content Placeholder 2">
            <a:extLst>
              <a:ext uri="{FF2B5EF4-FFF2-40B4-BE49-F238E27FC236}">
                <a16:creationId xmlns:a16="http://schemas.microsoft.com/office/drawing/2014/main" id="{F3306BC3-C0CF-44F5-A46F-EFC12FB7E04C}"/>
              </a:ext>
            </a:extLst>
          </p:cNvPr>
          <p:cNvSpPr txBox="1">
            <a:spLocks/>
          </p:cNvSpPr>
          <p:nvPr/>
        </p:nvSpPr>
        <p:spPr>
          <a:xfrm>
            <a:off x="822444" y="2808133"/>
            <a:ext cx="9610812" cy="28625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a:latin typeface="Calibri" panose="020F0502020204030204" pitchFamily="34" charset="0"/>
                <a:cs typeface="Calibri" panose="020F0502020204030204" pitchFamily="34" charset="0"/>
              </a:rPr>
              <a:t>For more in-depth information regarding Concur Travel &amp; Expense, please check out the Concur Resources at: </a:t>
            </a:r>
            <a:r>
              <a:rPr lang="en-US" sz="2400" dirty="0">
                <a:latin typeface="Calibri" panose="020F0502020204030204" pitchFamily="34" charset="0"/>
                <a:hlinkClick r:id="rId4"/>
              </a:rPr>
              <a:t>https://www.csus.edu/administration-business-affairs/internal/concur-travel/</a:t>
            </a:r>
            <a:endParaRPr lang="en-US" sz="2400" dirty="0">
              <a:latin typeface="Calibri" panose="020F0502020204030204" pitchFamily="34" charset="0"/>
            </a:endParaRPr>
          </a:p>
          <a:p>
            <a:pPr>
              <a:buFont typeface="Wingdings" panose="05000000000000000000" pitchFamily="2" charset="2"/>
              <a:buChar char="Ø"/>
            </a:pPr>
            <a:r>
              <a:rPr lang="en-US" sz="2400" dirty="0">
                <a:latin typeface="Calibri" panose="020F0502020204030204" pitchFamily="34" charset="0"/>
              </a:rPr>
              <a:t>Questions? Email </a:t>
            </a:r>
            <a:r>
              <a:rPr lang="en-US" sz="2400" dirty="0">
                <a:latin typeface="Calibri" panose="020F0502020204030204" pitchFamily="34" charset="0"/>
                <a:hlinkClick r:id="rId5"/>
              </a:rPr>
              <a:t>sacstatetravel@csus.edu</a:t>
            </a:r>
            <a:endParaRPr lang="en-US" sz="2400" dirty="0">
              <a:latin typeface="Calibri" panose="020F0502020204030204" pitchFamily="34" charset="0"/>
            </a:endParaRPr>
          </a:p>
          <a:p>
            <a:pPr>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0" indent="0">
              <a:buFont typeface="Wingdings 3" charset="2"/>
              <a:buNone/>
            </a:pP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4442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Travel Process</a:t>
            </a:r>
          </a:p>
        </p:txBody>
      </p:sp>
      <p:graphicFrame>
        <p:nvGraphicFramePr>
          <p:cNvPr id="6" name="Content Placeholder 5"/>
          <p:cNvGraphicFramePr>
            <a:graphicFrameLocks noGrp="1"/>
          </p:cNvGraphicFramePr>
          <p:nvPr>
            <p:ph idx="1"/>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B15FC07E-D959-4373-9D08-42E6729EF5BA}"/>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8" name="Picture 7">
            <a:extLst>
              <a:ext uri="{FF2B5EF4-FFF2-40B4-BE49-F238E27FC236}">
                <a16:creationId xmlns:a16="http://schemas.microsoft.com/office/drawing/2014/main" id="{4424A4E2-21E4-4340-9B5A-FF41D0CCACA1}"/>
              </a:ext>
            </a:extLst>
          </p:cNvPr>
          <p:cNvPicPr>
            <a:picLocks noChangeAspect="1"/>
          </p:cNvPicPr>
          <p:nvPr/>
        </p:nvPicPr>
        <p:blipFill>
          <a:blip r:embed="rId9"/>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2701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75" y="862028"/>
            <a:ext cx="8708825" cy="706964"/>
          </a:xfrm>
        </p:spPr>
        <p:txBody>
          <a:bodyPr/>
          <a:lstStyle/>
          <a:p>
            <a:r>
              <a:rPr lang="en-US" spc="-10" dirty="0">
                <a:cs typeface="Arial" panose="020B0604020202020204" pitchFamily="34" charset="0"/>
              </a:rPr>
              <a:t>US Bank Concur Campus Travel Card</a:t>
            </a:r>
          </a:p>
        </p:txBody>
      </p:sp>
      <p:sp>
        <p:nvSpPr>
          <p:cNvPr id="3" name="Content Placeholder 2"/>
          <p:cNvSpPr>
            <a:spLocks noGrp="1"/>
          </p:cNvSpPr>
          <p:nvPr>
            <p:ph idx="1"/>
          </p:nvPr>
        </p:nvSpPr>
        <p:spPr>
          <a:xfrm>
            <a:off x="1069676" y="2605177"/>
            <a:ext cx="9013776" cy="3927598"/>
          </a:xfrm>
        </p:spPr>
        <p:txBody>
          <a:bodyPr>
            <a:noAutofit/>
          </a:bodyPr>
          <a:lstStyle/>
          <a:p>
            <a:pPr lvl="1">
              <a:buFont typeface="Wingdings" panose="05000000000000000000" pitchFamily="2" charset="2"/>
              <a:buChar char="Ø"/>
            </a:pPr>
            <a:r>
              <a:rPr lang="en-US" sz="1800" b="1" spc="-20" dirty="0">
                <a:cs typeface="Arial" panose="020B0604020202020204" pitchFamily="34" charset="0"/>
              </a:rPr>
              <a:t>Only airfare, car rental, &amp; rail can be charged to the US Bank Campus Travel card</a:t>
            </a:r>
            <a:r>
              <a:rPr lang="en-US" sz="1800" spc="-20" dirty="0">
                <a:cs typeface="Arial" panose="020B0604020202020204" pitchFamily="34" charset="0"/>
              </a:rPr>
              <a:t>. Hotel reservations will need to present a physical credit card in person at the time of payment (Individual Concur Travel card or personal credit card).</a:t>
            </a:r>
            <a:endParaRPr lang="en-US" sz="1800" spc="-10" dirty="0">
              <a:cs typeface="Arial" panose="020B0604020202020204" pitchFamily="34" charset="0"/>
            </a:endParaRPr>
          </a:p>
          <a:p>
            <a:pPr lvl="1">
              <a:buFont typeface="Wingdings" panose="05000000000000000000" pitchFamily="2" charset="2"/>
              <a:buChar char="Ø"/>
            </a:pPr>
            <a:r>
              <a:rPr lang="en-US" sz="1800" spc="-10" dirty="0">
                <a:cs typeface="Arial" panose="020B0604020202020204" pitchFamily="34" charset="0"/>
              </a:rPr>
              <a:t>US Bank campus travel card </a:t>
            </a:r>
            <a:r>
              <a:rPr lang="en-US" sz="1800" spc="-25" dirty="0">
                <a:cs typeface="Arial" panose="020B0604020202020204" pitchFamily="34" charset="0"/>
              </a:rPr>
              <a:t>transactions </a:t>
            </a:r>
            <a:r>
              <a:rPr lang="en-US" sz="1800" spc="-15" dirty="0">
                <a:cs typeface="Arial" panose="020B0604020202020204" pitchFamily="34" charset="0"/>
              </a:rPr>
              <a:t>will upload to</a:t>
            </a:r>
            <a:r>
              <a:rPr lang="en-US" sz="1800" spc="-5" dirty="0">
                <a:cs typeface="Arial" panose="020B0604020202020204" pitchFamily="34" charset="0"/>
              </a:rPr>
              <a:t> the </a:t>
            </a:r>
            <a:r>
              <a:rPr lang="en-US" sz="1800" spc="-20" dirty="0">
                <a:cs typeface="Arial" panose="020B0604020202020204" pitchFamily="34" charset="0"/>
              </a:rPr>
              <a:t>traveler’s Concur account where they can attach them to an Expense Report.</a:t>
            </a:r>
          </a:p>
          <a:p>
            <a:endParaRPr lang="en-US" sz="2000" dirty="0"/>
          </a:p>
        </p:txBody>
      </p:sp>
      <p:pic>
        <p:nvPicPr>
          <p:cNvPr id="6" name="Picture 14" descr="Image result for clipart us bank credit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364" y="6069463"/>
            <a:ext cx="2439736" cy="68963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FA24F1A5-084E-4E3D-BCFE-21C69DC72845}"/>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Picture 7">
            <a:extLst>
              <a:ext uri="{FF2B5EF4-FFF2-40B4-BE49-F238E27FC236}">
                <a16:creationId xmlns:a16="http://schemas.microsoft.com/office/drawing/2014/main" id="{4A17D2FF-D6A8-4FE2-BF67-1EBD623B5976}"/>
              </a:ext>
            </a:extLst>
          </p:cNvPr>
          <p:cNvPicPr>
            <a:picLocks noChangeAspect="1"/>
          </p:cNvPicPr>
          <p:nvPr/>
        </p:nvPicPr>
        <p:blipFill>
          <a:blip r:embed="rId5"/>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120693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75" y="862028"/>
            <a:ext cx="9202383" cy="706964"/>
          </a:xfrm>
        </p:spPr>
        <p:txBody>
          <a:bodyPr/>
          <a:lstStyle/>
          <a:p>
            <a:r>
              <a:rPr lang="en-US" spc="-10" dirty="0">
                <a:cs typeface="Arial" panose="020B0604020202020204" pitchFamily="34" charset="0"/>
              </a:rPr>
              <a:t>US Bank Individual Concur Travel Cards </a:t>
            </a:r>
          </a:p>
        </p:txBody>
      </p:sp>
      <p:sp>
        <p:nvSpPr>
          <p:cNvPr id="3" name="Content Placeholder 2"/>
          <p:cNvSpPr>
            <a:spLocks noGrp="1"/>
          </p:cNvSpPr>
          <p:nvPr>
            <p:ph idx="1"/>
          </p:nvPr>
        </p:nvSpPr>
        <p:spPr>
          <a:xfrm>
            <a:off x="713984" y="2304789"/>
            <a:ext cx="10485670" cy="4227986"/>
          </a:xfrm>
        </p:spPr>
        <p:txBody>
          <a:bodyPr>
            <a:noAutofit/>
          </a:bodyPr>
          <a:lstStyle/>
          <a:p>
            <a:pPr lvl="1">
              <a:buFont typeface="Wingdings" panose="05000000000000000000" pitchFamily="2" charset="2"/>
              <a:buChar char="Ø"/>
            </a:pPr>
            <a:r>
              <a:rPr lang="en-US" sz="1800" spc="-10" dirty="0">
                <a:cs typeface="Arial" panose="020B0604020202020204" pitchFamily="34" charset="0"/>
              </a:rPr>
              <a:t>New individual US Bank Concur Travel cards will be issued to all individuals who travel, </a:t>
            </a:r>
            <a:r>
              <a:rPr lang="en-US" sz="1800" u="sng" spc="-10" dirty="0">
                <a:cs typeface="Arial" panose="020B0604020202020204" pitchFamily="34" charset="0"/>
              </a:rPr>
              <a:t>with the approval of their supervisor &amp; Dean,(if applicable)</a:t>
            </a:r>
            <a:r>
              <a:rPr lang="en-US" sz="1800" spc="-10" dirty="0">
                <a:cs typeface="Arial" panose="020B0604020202020204" pitchFamily="34" charset="0"/>
              </a:rPr>
              <a:t>. The card should be placed in your Concur user profile.</a:t>
            </a:r>
          </a:p>
          <a:p>
            <a:pPr lvl="1">
              <a:buFont typeface="Wingdings" panose="05000000000000000000" pitchFamily="2" charset="2"/>
              <a:buChar char="Ø"/>
            </a:pPr>
            <a:r>
              <a:rPr lang="en-US" sz="1800" spc="-10" dirty="0">
                <a:cs typeface="Arial" panose="020B0604020202020204" pitchFamily="34" charset="0"/>
              </a:rPr>
              <a:t>Travel card will only be used for university business travel transactions with the Concur program. </a:t>
            </a:r>
            <a:r>
              <a:rPr lang="en-US" sz="1800" b="1" u="sng" spc="-10" dirty="0">
                <a:cs typeface="Arial" panose="020B0604020202020204" pitchFamily="34" charset="0"/>
              </a:rPr>
              <a:t>Do not</a:t>
            </a:r>
            <a:r>
              <a:rPr lang="en-US" sz="1800" b="1" spc="-10" dirty="0">
                <a:cs typeface="Arial" panose="020B0604020202020204" pitchFamily="34" charset="0"/>
              </a:rPr>
              <a:t> use this travel card for </a:t>
            </a:r>
            <a:r>
              <a:rPr lang="en-US" sz="1800" b="1" u="sng" spc="-10">
                <a:cs typeface="Arial" panose="020B0604020202020204" pitchFamily="34" charset="0"/>
              </a:rPr>
              <a:t>UEI</a:t>
            </a:r>
            <a:r>
              <a:rPr lang="en-US" sz="1800" b="1" spc="-10">
                <a:cs typeface="Arial" panose="020B0604020202020204" pitchFamily="34" charset="0"/>
              </a:rPr>
              <a:t> funded travel </a:t>
            </a:r>
            <a:r>
              <a:rPr lang="en-US" sz="1800" b="1" spc="-10" dirty="0">
                <a:cs typeface="Arial" panose="020B0604020202020204" pitchFamily="34" charset="0"/>
              </a:rPr>
              <a:t>expenses. </a:t>
            </a:r>
          </a:p>
          <a:p>
            <a:pPr lvl="2">
              <a:buFont typeface="Wingdings" panose="05000000000000000000" pitchFamily="2" charset="2"/>
              <a:buChar char="Ø"/>
            </a:pPr>
            <a:r>
              <a:rPr lang="en-US" sz="1600" spc="-10" dirty="0">
                <a:cs typeface="Arial" panose="020B0604020202020204" pitchFamily="34" charset="0"/>
              </a:rPr>
              <a:t>Ex. Registration, Lodging, Car Rental Fuel, Parking, Ground Transportation, Meals, etc.</a:t>
            </a:r>
          </a:p>
          <a:p>
            <a:pPr lvl="1">
              <a:buFont typeface="Wingdings" panose="05000000000000000000" pitchFamily="2" charset="2"/>
              <a:buChar char="Ø"/>
            </a:pPr>
            <a:r>
              <a:rPr lang="en-US" sz="1800" spc="-20" dirty="0">
                <a:cs typeface="Arial" panose="020B0604020202020204" pitchFamily="34" charset="0"/>
              </a:rPr>
              <a:t>All business-related expense should go onto this card to help reduce out-of-pocket expenses.</a:t>
            </a:r>
            <a:endParaRPr lang="en-US" sz="1800" spc="-10" dirty="0">
              <a:cs typeface="Arial" panose="020B0604020202020204" pitchFamily="34" charset="0"/>
            </a:endParaRPr>
          </a:p>
          <a:p>
            <a:pPr lvl="1">
              <a:buFont typeface="Wingdings" panose="05000000000000000000" pitchFamily="2" charset="2"/>
              <a:buChar char="Ø"/>
            </a:pPr>
            <a:r>
              <a:rPr lang="en-US" sz="1800" spc="-10" dirty="0">
                <a:cs typeface="Arial" panose="020B0604020202020204" pitchFamily="34" charset="0"/>
              </a:rPr>
              <a:t>US Bank individual Concur card </a:t>
            </a:r>
            <a:r>
              <a:rPr lang="en-US" sz="1800" spc="-25" dirty="0">
                <a:cs typeface="Arial" panose="020B0604020202020204" pitchFamily="34" charset="0"/>
              </a:rPr>
              <a:t>transactions </a:t>
            </a:r>
            <a:r>
              <a:rPr lang="en-US" sz="1800" spc="-15" dirty="0">
                <a:cs typeface="Arial" panose="020B0604020202020204" pitchFamily="34" charset="0"/>
              </a:rPr>
              <a:t>will upload to</a:t>
            </a:r>
            <a:r>
              <a:rPr lang="en-US" sz="1800" spc="-5" dirty="0">
                <a:cs typeface="Arial" panose="020B0604020202020204" pitchFamily="34" charset="0"/>
              </a:rPr>
              <a:t> the </a:t>
            </a:r>
            <a:r>
              <a:rPr lang="en-US" sz="1800" spc="-20" dirty="0">
                <a:cs typeface="Arial" panose="020B0604020202020204" pitchFamily="34" charset="0"/>
              </a:rPr>
              <a:t>traveler’s Concur account where they can attach them to an Expense Report.</a:t>
            </a:r>
          </a:p>
          <a:p>
            <a:pPr lvl="1">
              <a:buFont typeface="Wingdings" panose="05000000000000000000" pitchFamily="2" charset="2"/>
              <a:buChar char="Ø"/>
            </a:pPr>
            <a:r>
              <a:rPr lang="en-US" sz="1800" b="1" spc="-20" dirty="0">
                <a:cs typeface="Arial" panose="020B0604020202020204" pitchFamily="34" charset="0"/>
              </a:rPr>
              <a:t>Credit card transactions can take approximately 7 business days to flow into Concur. All credit card transaction should be placed on expense report for reconciliation purposes.</a:t>
            </a:r>
          </a:p>
          <a:p>
            <a:endParaRPr lang="en-US" sz="2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D55208DE-2F9C-43EE-945B-4DEC1C511F98}"/>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Picture 7">
            <a:extLst>
              <a:ext uri="{FF2B5EF4-FFF2-40B4-BE49-F238E27FC236}">
                <a16:creationId xmlns:a16="http://schemas.microsoft.com/office/drawing/2014/main" id="{5BDADAC9-98ED-415D-828B-6B56617982DF}"/>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256004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Workflow</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All Travel Requests and Expense Reports will go through an automated workflow process.</a:t>
            </a:r>
          </a:p>
          <a:p>
            <a:pPr>
              <a:buFont typeface="Wingdings" panose="05000000000000000000" pitchFamily="2" charset="2"/>
              <a:buChar char="Ø"/>
            </a:pPr>
            <a:r>
              <a:rPr lang="en-US" dirty="0"/>
              <a:t>The </a:t>
            </a:r>
            <a:r>
              <a:rPr lang="en-US" b="1" dirty="0">
                <a:solidFill>
                  <a:schemeClr val="accent2">
                    <a:lumMod val="75000"/>
                  </a:schemeClr>
                </a:solidFill>
              </a:rPr>
              <a:t>Budget Approver </a:t>
            </a:r>
            <a:r>
              <a:rPr lang="en-US" dirty="0"/>
              <a:t>has been designated by your Department Head and is based on Dept. ID/fund combination.</a:t>
            </a:r>
          </a:p>
          <a:p>
            <a:pPr>
              <a:buFont typeface="Wingdings" panose="05000000000000000000" pitchFamily="2" charset="2"/>
              <a:buChar char="Ø"/>
            </a:pPr>
            <a:r>
              <a:rPr lang="en-US" dirty="0"/>
              <a:t>The </a:t>
            </a:r>
            <a:r>
              <a:rPr lang="en-US" b="1" dirty="0">
                <a:solidFill>
                  <a:schemeClr val="accent2">
                    <a:lumMod val="75000"/>
                  </a:schemeClr>
                </a:solidFill>
              </a:rPr>
              <a:t>“Reports To” Approver </a:t>
            </a:r>
            <a:r>
              <a:rPr lang="en-US" dirty="0"/>
              <a:t>is your direct report provided by HR.</a:t>
            </a:r>
          </a:p>
          <a:p>
            <a:pPr>
              <a:buFont typeface="Wingdings" panose="05000000000000000000" pitchFamily="2" charset="2"/>
              <a:buChar char="Ø"/>
            </a:pPr>
            <a:r>
              <a:rPr lang="en-US" dirty="0"/>
              <a:t>Depending on </a:t>
            </a:r>
            <a:r>
              <a:rPr lang="en-US" b="1" dirty="0">
                <a:solidFill>
                  <a:schemeClr val="accent2">
                    <a:lumMod val="75000"/>
                  </a:schemeClr>
                </a:solidFill>
              </a:rPr>
              <a:t>Travel Type </a:t>
            </a:r>
            <a:r>
              <a:rPr lang="en-US" dirty="0"/>
              <a:t>and </a:t>
            </a:r>
            <a:r>
              <a:rPr lang="en-US" b="1" dirty="0">
                <a:solidFill>
                  <a:schemeClr val="accent2">
                    <a:lumMod val="75000"/>
                  </a:schemeClr>
                </a:solidFill>
              </a:rPr>
              <a:t>Travel Destination</a:t>
            </a:r>
            <a:r>
              <a:rPr lang="en-US" dirty="0"/>
              <a:t>, additional approvals may be required for Travel Request.</a:t>
            </a:r>
          </a:p>
          <a:p>
            <a:pPr>
              <a:buFont typeface="Wingdings" panose="05000000000000000000" pitchFamily="2" charset="2"/>
              <a:buChar char="Ø"/>
            </a:pPr>
            <a:r>
              <a:rPr lang="en-US" dirty="0"/>
              <a:t>In addition to required approvals, users and/or approvers can add additional approvers to the workflow to any particular Travel Request and/or Expense Report.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1954" y="339453"/>
            <a:ext cx="647700" cy="7425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ADFB8FDB-2A4C-4043-8E22-7147A1D2D187}"/>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6">
            <a:extLst>
              <a:ext uri="{FF2B5EF4-FFF2-40B4-BE49-F238E27FC236}">
                <a16:creationId xmlns:a16="http://schemas.microsoft.com/office/drawing/2014/main" id="{E1D23151-E8F8-4C37-A992-840FD4FEBBC9}"/>
              </a:ext>
            </a:extLst>
          </p:cNvPr>
          <p:cNvPicPr>
            <a:picLocks noChangeAspect="1"/>
          </p:cNvPicPr>
          <p:nvPr/>
        </p:nvPicPr>
        <p:blipFill>
          <a:blip r:embed="rId4"/>
          <a:stretch>
            <a:fillRect/>
          </a:stretch>
        </p:blipFill>
        <p:spPr>
          <a:xfrm>
            <a:off x="9448682" y="1215510"/>
            <a:ext cx="2206543" cy="397178"/>
          </a:xfrm>
          <a:prstGeom prst="rect">
            <a:avLst/>
          </a:prstGeom>
        </p:spPr>
      </p:pic>
    </p:spTree>
    <p:extLst>
      <p:ext uri="{BB962C8B-B14F-4D97-AF65-F5344CB8AC3E}">
        <p14:creationId xmlns:p14="http://schemas.microsoft.com/office/powerpoint/2010/main" val="375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2A4F1C"/>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F5EEA144615F4A9E8BAAFF1B342446" ma:contentTypeVersion="5" ma:contentTypeDescription="Create a new document." ma:contentTypeScope="" ma:versionID="5145678fffacb6a4e2bf37b0d13e3865">
  <xsd:schema xmlns:xsd="http://www.w3.org/2001/XMLSchema" xmlns:xs="http://www.w3.org/2001/XMLSchema" xmlns:p="http://schemas.microsoft.com/office/2006/metadata/properties" xmlns:ns2="4a92f60e-da83-4ede-8d26-e4505ed07f79" targetNamespace="http://schemas.microsoft.com/office/2006/metadata/properties" ma:root="true" ma:fieldsID="0b185a6986fe1d4c4e1a521e35c3350f" ns2:_="">
    <xsd:import namespace="4a92f60e-da83-4ede-8d26-e4505ed07f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2f60e-da83-4ede-8d26-e4505ed07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7C8751-9112-46A5-A89B-46B70CB2D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2f60e-da83-4ede-8d26-e4505ed07f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BD6C8C-B474-4E3A-A496-32FFE93B76D8}">
  <ds:schemaRefs>
    <ds:schemaRef ds:uri="http://schemas.microsoft.com/sharepoint/v3/contenttype/forms"/>
  </ds:schemaRefs>
</ds:datastoreItem>
</file>

<file path=customXml/itemProps3.xml><?xml version="1.0" encoding="utf-8"?>
<ds:datastoreItem xmlns:ds="http://schemas.openxmlformats.org/officeDocument/2006/customXml" ds:itemID="{487FA1F9-B510-4E11-8F62-FA4EBF983B33}">
  <ds:schemaRefs>
    <ds:schemaRef ds:uri="http://schemas.microsoft.com/office/2006/documentManagement/types"/>
    <ds:schemaRef ds:uri="http://schemas.microsoft.com/office/2006/metadata/properties"/>
    <ds:schemaRef ds:uri="http://purl.org/dc/dcmitype/"/>
    <ds:schemaRef ds:uri="http://purl.org/dc/elements/1.1/"/>
    <ds:schemaRef ds:uri="4a92f60e-da83-4ede-8d26-e4505ed07f79"/>
    <ds:schemaRef ds:uri="http://www.w3.org/XML/1998/namespac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Ion</Template>
  <TotalTime>6745</TotalTime>
  <Words>4500</Words>
  <Application>Microsoft Office PowerPoint</Application>
  <PresentationFormat>Widescreen</PresentationFormat>
  <Paragraphs>442</Paragraphs>
  <Slides>52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Century Gothic</vt:lpstr>
      <vt:lpstr>Times New Roman</vt:lpstr>
      <vt:lpstr>Wingdings</vt:lpstr>
      <vt:lpstr>Wingdings 3</vt:lpstr>
      <vt:lpstr>Ion Boardroom</vt:lpstr>
      <vt:lpstr>Concur Travel &amp; Expense</vt:lpstr>
      <vt:lpstr>Concur Training Agenda</vt:lpstr>
      <vt:lpstr>Concur Overview</vt:lpstr>
      <vt:lpstr>Concur Overview</vt:lpstr>
      <vt:lpstr>Concur Overview</vt:lpstr>
      <vt:lpstr>The Travel Process</vt:lpstr>
      <vt:lpstr>US Bank Concur Campus Travel Card</vt:lpstr>
      <vt:lpstr>US Bank Individual Concur Travel Cards </vt:lpstr>
      <vt:lpstr>Approval Workflow</vt:lpstr>
      <vt:lpstr>Approval Time Allowances</vt:lpstr>
      <vt:lpstr>Accessing Concur</vt:lpstr>
      <vt:lpstr>Navigating Concur Homepage</vt:lpstr>
      <vt:lpstr>Completing User Profile</vt:lpstr>
      <vt:lpstr>Personal Information</vt:lpstr>
      <vt:lpstr>Request/Expense Settings</vt:lpstr>
      <vt:lpstr>Delegate Permissions</vt:lpstr>
      <vt:lpstr>Travel Settings</vt:lpstr>
      <vt:lpstr>Assistants/Arrangers</vt:lpstr>
      <vt:lpstr>Creating a New Travel Request</vt:lpstr>
      <vt:lpstr>Creating a New Travel Request</vt:lpstr>
      <vt:lpstr>Request Header</vt:lpstr>
      <vt:lpstr>Segments</vt:lpstr>
      <vt:lpstr>Airfare</vt:lpstr>
      <vt:lpstr>Car Rental</vt:lpstr>
      <vt:lpstr>Hotel</vt:lpstr>
      <vt:lpstr>Rail</vt:lpstr>
      <vt:lpstr>Expenses</vt:lpstr>
      <vt:lpstr>Expenses</vt:lpstr>
      <vt:lpstr>Unfunded Travel</vt:lpstr>
      <vt:lpstr>Travel Request Submission</vt:lpstr>
      <vt:lpstr>Travel Request Approval Workflow</vt:lpstr>
      <vt:lpstr>Approving a Travel Request/Expense Report</vt:lpstr>
      <vt:lpstr>Booking Travel via Concur Overview</vt:lpstr>
      <vt:lpstr>Booking Process</vt:lpstr>
      <vt:lpstr>Booking Travel Reservations</vt:lpstr>
      <vt:lpstr>Airfare Reservation</vt:lpstr>
      <vt:lpstr>Car Rental Reservation</vt:lpstr>
      <vt:lpstr>Hotel Reservation</vt:lpstr>
      <vt:lpstr>Creating a New Expense Report</vt:lpstr>
      <vt:lpstr>Expense Report Header</vt:lpstr>
      <vt:lpstr>Adding Expenses</vt:lpstr>
      <vt:lpstr>PowerPoint Presentation</vt:lpstr>
      <vt:lpstr>Adding Expenses</vt:lpstr>
      <vt:lpstr>Adding Expenses</vt:lpstr>
      <vt:lpstr>Attaching Receipts/Attachments</vt:lpstr>
      <vt:lpstr>Allocation</vt:lpstr>
      <vt:lpstr>Expense Report Submission</vt:lpstr>
      <vt:lpstr>Expense Report Approval Workflow</vt:lpstr>
      <vt:lpstr>Processing</vt:lpstr>
      <vt:lpstr>Concur Mobile Application</vt:lpstr>
      <vt:lpstr>TripIt Mobile Application</vt:lpstr>
      <vt:lpstr>Need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Travel</dc:title>
  <dc:creator>Amanda Gazzo</dc:creator>
  <cp:lastModifiedBy>David, Sarah E</cp:lastModifiedBy>
  <cp:revision>368</cp:revision>
  <cp:lastPrinted>2018-09-11T22:14:09Z</cp:lastPrinted>
  <dcterms:created xsi:type="dcterms:W3CDTF">2018-04-24T17:01:11Z</dcterms:created>
  <dcterms:modified xsi:type="dcterms:W3CDTF">2023-10-02T18:01:24Z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0x0101009BF5EEA144615F4A9E8BAAFF1B342446</vt:lpwstr>
  </property>
</Properties>
</file>