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2"/>
  </p:notesMasterIdLst>
  <p:sldIdLst>
    <p:sldId id="2147374229" r:id="rId7"/>
    <p:sldId id="2147374281" r:id="rId8"/>
    <p:sldId id="2147374290" r:id="rId9"/>
    <p:sldId id="2147374274" r:id="rId10"/>
    <p:sldId id="1010" r:id="rId11"/>
    <p:sldId id="1011" r:id="rId12"/>
    <p:sldId id="1012" r:id="rId13"/>
    <p:sldId id="2147374275" r:id="rId14"/>
    <p:sldId id="2147374252" r:id="rId15"/>
    <p:sldId id="2147374283" r:id="rId16"/>
    <p:sldId id="2147374279" r:id="rId17"/>
    <p:sldId id="2147374278" r:id="rId18"/>
    <p:sldId id="2147374282" r:id="rId19"/>
    <p:sldId id="2147374289" r:id="rId20"/>
    <p:sldId id="2147374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90"/>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147374252"/>
            <p14:sldId id="2147374283"/>
          </p14:sldIdLst>
        </p14:section>
        <p14:section name="Demo Section" id="{E0568CC5-E4B6-4393-857C-C88B27DAB081}">
          <p14:sldIdLst>
            <p14:sldId id="2147374279"/>
            <p14:sldId id="2147374278"/>
            <p14:sldId id="2147374282"/>
            <p14:sldId id="2147374289"/>
            <p14:sldId id="2147374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77D08-7746-C66E-66B1-F77F6E45471B}" v="122" dt="2025-08-13T16:50:25.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chmidt" userId="S::waters_sonoma.edu#ext#@thecsu.onmicrosoft.com::373d3a95-2e05-49b9-850c-a3cf5b035955" providerId="AD" clId="Web-{994531D7-E716-48D9-1064-EC58F332F248}"/>
    <pc:docChg chg="addSld modSld sldOrd modSection">
      <pc:chgData name="Carrie Schmidt" userId="S::waters_sonoma.edu#ext#@thecsu.onmicrosoft.com::373d3a95-2e05-49b9-850c-a3cf5b035955" providerId="AD" clId="Web-{994531D7-E716-48D9-1064-EC58F332F248}" dt="2025-07-29T20:49:51.677" v="161"/>
      <pc:docMkLst>
        <pc:docMk/>
      </pc:docMkLst>
      <pc:sldChg chg="modNotes">
        <pc:chgData name="Carrie Schmidt" userId="S::waters_sonoma.edu#ext#@thecsu.onmicrosoft.com::373d3a95-2e05-49b9-850c-a3cf5b035955" providerId="AD" clId="Web-{994531D7-E716-48D9-1064-EC58F332F248}" dt="2025-07-29T19:18:47.569" v="112"/>
        <pc:sldMkLst>
          <pc:docMk/>
          <pc:sldMk cId="3781773691" sldId="1010"/>
        </pc:sldMkLst>
      </pc:sldChg>
      <pc:sldChg chg="modNotes">
        <pc:chgData name="Carrie Schmidt" userId="S::waters_sonoma.edu#ext#@thecsu.onmicrosoft.com::373d3a95-2e05-49b9-850c-a3cf5b035955" providerId="AD" clId="Web-{994531D7-E716-48D9-1064-EC58F332F248}" dt="2025-07-29T19:14:38.443" v="52"/>
        <pc:sldMkLst>
          <pc:docMk/>
          <pc:sldMk cId="4260558743" sldId="1011"/>
        </pc:sldMkLst>
      </pc:sldChg>
      <pc:sldChg chg="modNotes">
        <pc:chgData name="Carrie Schmidt" userId="S::waters_sonoma.edu#ext#@thecsu.onmicrosoft.com::373d3a95-2e05-49b9-850c-a3cf5b035955" providerId="AD" clId="Web-{994531D7-E716-48D9-1064-EC58F332F248}" dt="2025-07-29T19:14:45.271" v="59"/>
        <pc:sldMkLst>
          <pc:docMk/>
          <pc:sldMk cId="318358104" sldId="1012"/>
        </pc:sldMkLst>
      </pc:sldChg>
      <pc:sldChg chg="modNotes">
        <pc:chgData name="Carrie Schmidt" userId="S::waters_sonoma.edu#ext#@thecsu.onmicrosoft.com::373d3a95-2e05-49b9-850c-a3cf5b035955" providerId="AD" clId="Web-{994531D7-E716-48D9-1064-EC58F332F248}" dt="2025-07-29T19:11:40.161" v="0"/>
        <pc:sldMkLst>
          <pc:docMk/>
          <pc:sldMk cId="2562683301" sldId="2147374229"/>
        </pc:sldMkLst>
      </pc:sldChg>
      <pc:sldChg chg="modNotes">
        <pc:chgData name="Carrie Schmidt" userId="S::waters_sonoma.edu#ext#@thecsu.onmicrosoft.com::373d3a95-2e05-49b9-850c-a3cf5b035955" providerId="AD" clId="Web-{994531D7-E716-48D9-1064-EC58F332F248}" dt="2025-07-29T19:19:21.725" v="124"/>
        <pc:sldMkLst>
          <pc:docMk/>
          <pc:sldMk cId="69656706" sldId="2147374252"/>
        </pc:sldMkLst>
      </pc:sldChg>
      <pc:sldChg chg="modNotes">
        <pc:chgData name="Carrie Schmidt" userId="S::waters_sonoma.edu#ext#@thecsu.onmicrosoft.com::373d3a95-2e05-49b9-850c-a3cf5b035955" providerId="AD" clId="Web-{994531D7-E716-48D9-1064-EC58F332F248}" dt="2025-07-29T19:14:27.537" v="36"/>
        <pc:sldMkLst>
          <pc:docMk/>
          <pc:sldMk cId="1659733246" sldId="2147374274"/>
        </pc:sldMkLst>
      </pc:sldChg>
      <pc:sldChg chg="modNotes">
        <pc:chgData name="Carrie Schmidt" userId="S::waters_sonoma.edu#ext#@thecsu.onmicrosoft.com::373d3a95-2e05-49b9-850c-a3cf5b035955" providerId="AD" clId="Web-{994531D7-E716-48D9-1064-EC58F332F248}" dt="2025-07-29T19:14:52.943" v="63"/>
        <pc:sldMkLst>
          <pc:docMk/>
          <pc:sldMk cId="1599674978" sldId="2147374275"/>
        </pc:sldMkLst>
      </pc:sldChg>
      <pc:sldChg chg="modNotes">
        <pc:chgData name="Carrie Schmidt" userId="S::waters_sonoma.edu#ext#@thecsu.onmicrosoft.com::373d3a95-2e05-49b9-850c-a3cf5b035955" providerId="AD" clId="Web-{994531D7-E716-48D9-1064-EC58F332F248}" dt="2025-07-29T19:15:11.693" v="86"/>
        <pc:sldMkLst>
          <pc:docMk/>
          <pc:sldMk cId="2189801311" sldId="2147374279"/>
        </pc:sldMkLst>
      </pc:sldChg>
      <pc:sldChg chg="modNotes">
        <pc:chgData name="Carrie Schmidt" userId="S::waters_sonoma.edu#ext#@thecsu.onmicrosoft.com::373d3a95-2e05-49b9-850c-a3cf5b035955" providerId="AD" clId="Web-{994531D7-E716-48D9-1064-EC58F332F248}" dt="2025-07-29T19:11:41.458" v="1"/>
        <pc:sldMkLst>
          <pc:docMk/>
          <pc:sldMk cId="2445645284" sldId="2147374281"/>
        </pc:sldMkLst>
      </pc:sldChg>
      <pc:sldChg chg="addSp delSp modSp modNotes">
        <pc:chgData name="Carrie Schmidt" userId="S::waters_sonoma.edu#ext#@thecsu.onmicrosoft.com::373d3a95-2e05-49b9-850c-a3cf5b035955" providerId="AD" clId="Web-{994531D7-E716-48D9-1064-EC58F332F248}" dt="2025-07-29T20:46:37.962" v="159"/>
        <pc:sldMkLst>
          <pc:docMk/>
          <pc:sldMk cId="2752895591" sldId="2147374282"/>
        </pc:sldMkLst>
        <pc:graphicFrameChg chg="add mod modGraphic">
          <ac:chgData name="Carrie Schmidt" userId="S::waters_sonoma.edu#ext#@thecsu.onmicrosoft.com::373d3a95-2e05-49b9-850c-a3cf5b035955" providerId="AD" clId="Web-{994531D7-E716-48D9-1064-EC58F332F248}" dt="2025-07-29T20:46:37.962" v="159"/>
          <ac:graphicFrameMkLst>
            <pc:docMk/>
            <pc:sldMk cId="2752895591" sldId="2147374282"/>
            <ac:graphicFrameMk id="4" creationId="{C684B6F5-6925-7CCD-44BC-6CB2A05A37F0}"/>
          </ac:graphicFrameMkLst>
        </pc:graphicFrameChg>
      </pc:sldChg>
      <pc:sldChg chg="ord modNotes">
        <pc:chgData name="Carrie Schmidt" userId="S::waters_sonoma.edu#ext#@thecsu.onmicrosoft.com::373d3a95-2e05-49b9-850c-a3cf5b035955" providerId="AD" clId="Web-{994531D7-E716-48D9-1064-EC58F332F248}" dt="2025-07-29T19:19:29.491" v="132"/>
        <pc:sldMkLst>
          <pc:docMk/>
          <pc:sldMk cId="327647410" sldId="2147374283"/>
        </pc:sldMkLst>
      </pc:sldChg>
      <pc:sldChg chg="addSp delSp modSp add ord replId modNotes">
        <pc:chgData name="Carrie Schmidt" userId="S::waters_sonoma.edu#ext#@thecsu.onmicrosoft.com::373d3a95-2e05-49b9-850c-a3cf5b035955" providerId="AD" clId="Web-{994531D7-E716-48D9-1064-EC58F332F248}" dt="2025-07-29T20:49:51.677" v="161"/>
        <pc:sldMkLst>
          <pc:docMk/>
          <pc:sldMk cId="347825585" sldId="2147374290"/>
        </pc:sldMkLst>
        <pc:spChg chg="mod">
          <ac:chgData name="Carrie Schmidt" userId="S::waters_sonoma.edu#ext#@thecsu.onmicrosoft.com::373d3a95-2e05-49b9-850c-a3cf5b035955" providerId="AD" clId="Web-{994531D7-E716-48D9-1064-EC58F332F248}" dt="2025-07-29T20:04:01.726" v="133" actId="1076"/>
          <ac:spMkLst>
            <pc:docMk/>
            <pc:sldMk cId="347825585" sldId="2147374290"/>
            <ac:spMk id="2" creationId="{D52FA131-C044-5AA7-4234-C2478FAD692E}"/>
          </ac:spMkLst>
        </pc:spChg>
        <pc:picChg chg="add mod">
          <ac:chgData name="Carrie Schmidt" userId="S::waters_sonoma.edu#ext#@thecsu.onmicrosoft.com::373d3a95-2e05-49b9-850c-a3cf5b035955" providerId="AD" clId="Web-{994531D7-E716-48D9-1064-EC58F332F248}" dt="2025-07-29T19:13:50.505" v="18" actId="14100"/>
          <ac:picMkLst>
            <pc:docMk/>
            <pc:sldMk cId="347825585" sldId="2147374290"/>
            <ac:picMk id="3" creationId="{56057DC7-3FD2-4575-B0B4-E778CCF99D01}"/>
          </ac:picMkLst>
        </pc:picChg>
        <pc:picChg chg="add mod">
          <ac:chgData name="Carrie Schmidt" userId="S::waters_sonoma.edu#ext#@thecsu.onmicrosoft.com::373d3a95-2e05-49b9-850c-a3cf5b035955" providerId="AD" clId="Web-{994531D7-E716-48D9-1064-EC58F332F248}" dt="2025-07-29T19:13:58.333" v="19" actId="1076"/>
          <ac:picMkLst>
            <pc:docMk/>
            <pc:sldMk cId="347825585" sldId="2147374290"/>
            <ac:picMk id="5" creationId="{45590BAF-A121-13C0-0052-6F11DD70D322}"/>
          </ac:picMkLst>
        </pc:picChg>
      </pc:sldChg>
    </pc:docChg>
  </pc:docChgLst>
  <pc:docChgLst>
    <pc:chgData name="Carrie Schmidt" userId="S::waters_sonoma.edu#ext#@thecsu.onmicrosoft.com::373d3a95-2e05-49b9-850c-a3cf5b035955" providerId="AD" clId="Web-{C6B77D08-7746-C66E-66B1-F77F6E45471B}"/>
    <pc:docChg chg="modSld">
      <pc:chgData name="Carrie Schmidt" userId="S::waters_sonoma.edu#ext#@thecsu.onmicrosoft.com::373d3a95-2e05-49b9-850c-a3cf5b035955" providerId="AD" clId="Web-{C6B77D08-7746-C66E-66B1-F77F6E45471B}" dt="2025-08-13T16:50:24.014" v="214"/>
      <pc:docMkLst>
        <pc:docMk/>
      </pc:docMkLst>
      <pc:sldChg chg="modSp">
        <pc:chgData name="Carrie Schmidt" userId="S::waters_sonoma.edu#ext#@thecsu.onmicrosoft.com::373d3a95-2e05-49b9-850c-a3cf5b035955" providerId="AD" clId="Web-{C6B77D08-7746-C66E-66B1-F77F6E45471B}" dt="2025-08-13T16:46:30.029" v="114" actId="20577"/>
        <pc:sldMkLst>
          <pc:docMk/>
          <pc:sldMk cId="2562683301" sldId="2147374229"/>
        </pc:sldMkLst>
        <pc:spChg chg="mod">
          <ac:chgData name="Carrie Schmidt" userId="S::waters_sonoma.edu#ext#@thecsu.onmicrosoft.com::373d3a95-2e05-49b9-850c-a3cf5b035955" providerId="AD" clId="Web-{C6B77D08-7746-C66E-66B1-F77F6E45471B}" dt="2025-08-13T16:46:30.029" v="114" actId="20577"/>
          <ac:spMkLst>
            <pc:docMk/>
            <pc:sldMk cId="2562683301" sldId="2147374229"/>
            <ac:spMk id="2" creationId="{D3315A3B-5DCE-A14A-AC6F-BADE6578ABC0}"/>
          </ac:spMkLst>
        </pc:spChg>
      </pc:sldChg>
      <pc:sldChg chg="modSp modNotes">
        <pc:chgData name="Carrie Schmidt" userId="S::waters_sonoma.edu#ext#@thecsu.onmicrosoft.com::373d3a95-2e05-49b9-850c-a3cf5b035955" providerId="AD" clId="Web-{C6B77D08-7746-C66E-66B1-F77F6E45471B}" dt="2025-08-13T16:50:24.014" v="214"/>
        <pc:sldMkLst>
          <pc:docMk/>
          <pc:sldMk cId="2776617060" sldId="2147374278"/>
        </pc:sldMkLst>
        <pc:graphicFrameChg chg="mod modGraphic">
          <ac:chgData name="Carrie Schmidt" userId="S::waters_sonoma.edu#ext#@thecsu.onmicrosoft.com::373d3a95-2e05-49b9-850c-a3cf5b035955" providerId="AD" clId="Web-{C6B77D08-7746-C66E-66B1-F77F6E45471B}" dt="2025-08-13T16:43:01.420" v="68" actId="1076"/>
          <ac:graphicFrameMkLst>
            <pc:docMk/>
            <pc:sldMk cId="2776617060" sldId="2147374278"/>
            <ac:graphicFrameMk id="9" creationId="{75FC0AA7-1EBB-AE93-BFE2-2E61ABC05E7F}"/>
          </ac:graphicFrameMkLst>
        </pc:graphicFrameChg>
      </pc:sldChg>
    </pc:docChg>
  </pc:docChgLst>
  <pc:docChgLst>
    <pc:chgData name="Nicole Lack" userId="S::nlack_csustan.edu#ext#@thecsu.onmicrosoft.com::4376888a-9394-4ce0-a64e-8f7317505cf6" providerId="AD" clId="Web-{794EE06A-6A00-0B9D-A2C8-4B194DDE95E6}"/>
    <pc:docChg chg="modSld">
      <pc:chgData name="Nicole Lack" userId="S::nlack_csustan.edu#ext#@thecsu.onmicrosoft.com::4376888a-9394-4ce0-a64e-8f7317505cf6" providerId="AD" clId="Web-{794EE06A-6A00-0B9D-A2C8-4B194DDE95E6}" dt="2025-08-13T17:04:17.785" v="1"/>
      <pc:docMkLst>
        <pc:docMk/>
      </pc:docMkLst>
      <pc:sldChg chg="modNotes">
        <pc:chgData name="Nicole Lack" userId="S::nlack_csustan.edu#ext#@thecsu.onmicrosoft.com::4376888a-9394-4ce0-a64e-8f7317505cf6" providerId="AD" clId="Web-{794EE06A-6A00-0B9D-A2C8-4B194DDE95E6}" dt="2025-08-13T17:04:17.785" v="1"/>
        <pc:sldMkLst>
          <pc:docMk/>
          <pc:sldMk cId="2189801311" sldId="2147374279"/>
        </pc:sldMkLst>
      </pc:sldChg>
    </pc:docChg>
  </pc:docChgLst>
  <pc:docChgLst>
    <pc:chgData name="Carrie Schmidt" userId="S::waters_sonoma.edu#ext#@thecsu.onmicrosoft.com::373d3a95-2e05-49b9-850c-a3cf5b035955" providerId="AD" clId="Web-{6BB4027B-423E-E144-547A-B68AA13DB8C4}"/>
    <pc:docChg chg="modSld sldOrd modSection">
      <pc:chgData name="Carrie Schmidt" userId="S::waters_sonoma.edu#ext#@thecsu.onmicrosoft.com::373d3a95-2e05-49b9-850c-a3cf5b035955" providerId="AD" clId="Web-{6BB4027B-423E-E144-547A-B68AA13DB8C4}" dt="2025-07-25T21:53:25.130" v="41"/>
      <pc:docMkLst>
        <pc:docMk/>
      </pc:docMkLst>
      <pc:sldChg chg="modSp">
        <pc:chgData name="Carrie Schmidt" userId="S::waters_sonoma.edu#ext#@thecsu.onmicrosoft.com::373d3a95-2e05-49b9-850c-a3cf5b035955" providerId="AD" clId="Web-{6BB4027B-423E-E144-547A-B68AA13DB8C4}" dt="2025-07-25T21:50:31.391" v="6" actId="20577"/>
        <pc:sldMkLst>
          <pc:docMk/>
          <pc:sldMk cId="2562683301" sldId="2147374229"/>
        </pc:sldMkLst>
        <pc:spChg chg="mod">
          <ac:chgData name="Carrie Schmidt" userId="S::waters_sonoma.edu#ext#@thecsu.onmicrosoft.com::373d3a95-2e05-49b9-850c-a3cf5b035955" providerId="AD" clId="Web-{6BB4027B-423E-E144-547A-B68AA13DB8C4}" dt="2025-07-25T21:50:31.391" v="6" actId="20577"/>
          <ac:spMkLst>
            <pc:docMk/>
            <pc:sldMk cId="2562683301" sldId="2147374229"/>
            <ac:spMk id="2" creationId="{D3315A3B-5DCE-A14A-AC6F-BADE6578ABC0}"/>
          </ac:spMkLst>
        </pc:spChg>
      </pc:sldChg>
      <pc:sldChg chg="modSp">
        <pc:chgData name="Carrie Schmidt" userId="S::waters_sonoma.edu#ext#@thecsu.onmicrosoft.com::373d3a95-2e05-49b9-850c-a3cf5b035955" providerId="AD" clId="Web-{6BB4027B-423E-E144-547A-B68AA13DB8C4}" dt="2025-07-25T21:52:54.301" v="40"/>
        <pc:sldMkLst>
          <pc:docMk/>
          <pc:sldMk cId="2776617060" sldId="2147374278"/>
        </pc:sldMkLst>
        <pc:graphicFrameChg chg="mod modGraphic">
          <ac:chgData name="Carrie Schmidt" userId="S::waters_sonoma.edu#ext#@thecsu.onmicrosoft.com::373d3a95-2e05-49b9-850c-a3cf5b035955" providerId="AD" clId="Web-{6BB4027B-423E-E144-547A-B68AA13DB8C4}" dt="2025-07-25T21:52:54.301" v="40"/>
          <ac:graphicFrameMkLst>
            <pc:docMk/>
            <pc:sldMk cId="2776617060" sldId="2147374278"/>
            <ac:graphicFrameMk id="9" creationId="{75FC0AA7-1EBB-AE93-BFE2-2E61ABC05E7F}"/>
          </ac:graphicFrameMkLst>
        </pc:graphicFrameChg>
      </pc:sldChg>
      <pc:sldChg chg="modSp modNotes">
        <pc:chgData name="Carrie Schmidt" userId="S::waters_sonoma.edu#ext#@thecsu.onmicrosoft.com::373d3a95-2e05-49b9-850c-a3cf5b035955" providerId="AD" clId="Web-{6BB4027B-423E-E144-547A-B68AA13DB8C4}" dt="2025-07-25T21:52:09.675" v="12"/>
        <pc:sldMkLst>
          <pc:docMk/>
          <pc:sldMk cId="2189801311" sldId="2147374279"/>
        </pc:sldMkLst>
        <pc:spChg chg="mod">
          <ac:chgData name="Carrie Schmidt" userId="S::waters_sonoma.edu#ext#@thecsu.onmicrosoft.com::373d3a95-2e05-49b9-850c-a3cf5b035955" providerId="AD" clId="Web-{6BB4027B-423E-E144-547A-B68AA13DB8C4}" dt="2025-07-25T21:52:07.862" v="11" actId="20577"/>
          <ac:spMkLst>
            <pc:docMk/>
            <pc:sldMk cId="2189801311" sldId="2147374279"/>
            <ac:spMk id="2" creationId="{FB54ED25-51BC-8E53-5219-A0E1AD876697}"/>
          </ac:spMkLst>
        </pc:spChg>
      </pc:sldChg>
      <pc:sldChg chg="ord">
        <pc:chgData name="Carrie Schmidt" userId="S::waters_sonoma.edu#ext#@thecsu.onmicrosoft.com::373d3a95-2e05-49b9-850c-a3cf5b035955" providerId="AD" clId="Web-{6BB4027B-423E-E144-547A-B68AA13DB8C4}" dt="2025-07-25T21:53:25.130" v="41"/>
        <pc:sldMkLst>
          <pc:docMk/>
          <pc:sldMk cId="327647410" sldId="2147374283"/>
        </pc:sldMkLst>
      </pc:sldChg>
    </pc:docChg>
  </pc:docChgLst>
  <pc:docChgLst>
    <pc:chgData name="Carrie Schmidt" userId="S::waters_sonoma.edu#ext#@thecsu.onmicrosoft.com::373d3a95-2e05-49b9-850c-a3cf5b035955" providerId="AD" clId="Web-{4FB8D7E8-7169-916D-124C-2200C37239B1}"/>
    <pc:docChg chg="modSld">
      <pc:chgData name="Carrie Schmidt" userId="S::waters_sonoma.edu#ext#@thecsu.onmicrosoft.com::373d3a95-2e05-49b9-850c-a3cf5b035955" providerId="AD" clId="Web-{4FB8D7E8-7169-916D-124C-2200C37239B1}" dt="2025-08-11T15:50:36.145" v="71"/>
      <pc:docMkLst>
        <pc:docMk/>
      </pc:docMkLst>
      <pc:sldChg chg="modSp">
        <pc:chgData name="Carrie Schmidt" userId="S::waters_sonoma.edu#ext#@thecsu.onmicrosoft.com::373d3a95-2e05-49b9-850c-a3cf5b035955" providerId="AD" clId="Web-{4FB8D7E8-7169-916D-124C-2200C37239B1}" dt="2025-08-11T15:50:36.145" v="71"/>
        <pc:sldMkLst>
          <pc:docMk/>
          <pc:sldMk cId="2776617060" sldId="2147374278"/>
        </pc:sldMkLst>
        <pc:graphicFrameChg chg="mod modGraphic">
          <ac:chgData name="Carrie Schmidt" userId="S::waters_sonoma.edu#ext#@thecsu.onmicrosoft.com::373d3a95-2e05-49b9-850c-a3cf5b035955" providerId="AD" clId="Web-{4FB8D7E8-7169-916D-124C-2200C37239B1}" dt="2025-08-11T15:50:36.145" v="71"/>
          <ac:graphicFrameMkLst>
            <pc:docMk/>
            <pc:sldMk cId="2776617060" sldId="2147374278"/>
            <ac:graphicFrameMk id="9" creationId="{75FC0AA7-1EBB-AE93-BFE2-2E61ABC05E7F}"/>
          </ac:graphicFrameMkLst>
        </pc:graphicFrameChg>
      </pc:sldChg>
    </pc:docChg>
  </pc:docChgLst>
  <pc:docChgLst>
    <pc:chgData name="Carrie Schmidt" userId="S::waters_sonoma.edu#ext#@thecsu.onmicrosoft.com::373d3a95-2e05-49b9-850c-a3cf5b035955" providerId="AD" clId="Web-{B00FCA91-ABC1-C753-475C-E58EEBDAECAE}"/>
    <pc:docChg chg="modSld">
      <pc:chgData name="Carrie Schmidt" userId="S::waters_sonoma.edu#ext#@thecsu.onmicrosoft.com::373d3a95-2e05-49b9-850c-a3cf5b035955" providerId="AD" clId="Web-{B00FCA91-ABC1-C753-475C-E58EEBDAECAE}" dt="2025-07-29T23:33:22.353" v="0"/>
      <pc:docMkLst>
        <pc:docMk/>
      </pc:docMkLst>
      <pc:sldChg chg="modNotes">
        <pc:chgData name="Carrie Schmidt" userId="S::waters_sonoma.edu#ext#@thecsu.onmicrosoft.com::373d3a95-2e05-49b9-850c-a3cf5b035955" providerId="AD" clId="Web-{B00FCA91-ABC1-C753-475C-E58EEBDAECAE}" dt="2025-07-29T23:33:22.353" v="0"/>
        <pc:sldMkLst>
          <pc:docMk/>
          <pc:sldMk cId="347825585" sldId="2147374290"/>
        </pc:sldMkLst>
      </pc:sldChg>
    </pc:docChg>
  </pc:docChgLst>
  <pc:docChgLst>
    <pc:chgData name="Carrie Schmidt" userId="S::waters_sonoma.edu#ext#@thecsu.onmicrosoft.com::373d3a95-2e05-49b9-850c-a3cf5b035955" providerId="AD" clId="Web-{E3B9E1D7-53F1-EE34-BB92-647FC0F255F1}"/>
    <pc:docChg chg="delSld modSld modSection">
      <pc:chgData name="Carrie Schmidt" userId="S::waters_sonoma.edu#ext#@thecsu.onmicrosoft.com::373d3a95-2e05-49b9-850c-a3cf5b035955" providerId="AD" clId="Web-{E3B9E1D7-53F1-EE34-BB92-647FC0F255F1}" dt="2025-08-07T19:48:06.383" v="69"/>
      <pc:docMkLst>
        <pc:docMk/>
      </pc:docMkLst>
      <pc:sldChg chg="modNotes">
        <pc:chgData name="Carrie Schmidt" userId="S::waters_sonoma.edu#ext#@thecsu.onmicrosoft.com::373d3a95-2e05-49b9-850c-a3cf5b035955" providerId="AD" clId="Web-{E3B9E1D7-53F1-EE34-BB92-647FC0F255F1}" dt="2025-08-07T19:42:14.203" v="24"/>
        <pc:sldMkLst>
          <pc:docMk/>
          <pc:sldMk cId="3781773691" sldId="1010"/>
        </pc:sldMkLst>
      </pc:sldChg>
      <pc:sldChg chg="modNotes">
        <pc:chgData name="Carrie Schmidt" userId="S::waters_sonoma.edu#ext#@thecsu.onmicrosoft.com::373d3a95-2e05-49b9-850c-a3cf5b035955" providerId="AD" clId="Web-{E3B9E1D7-53F1-EE34-BB92-647FC0F255F1}" dt="2025-08-07T19:42:29.532" v="26"/>
        <pc:sldMkLst>
          <pc:docMk/>
          <pc:sldMk cId="4260558743" sldId="1011"/>
        </pc:sldMkLst>
      </pc:sldChg>
      <pc:sldChg chg="modNotes">
        <pc:chgData name="Carrie Schmidt" userId="S::waters_sonoma.edu#ext#@thecsu.onmicrosoft.com::373d3a95-2e05-49b9-850c-a3cf5b035955" providerId="AD" clId="Web-{E3B9E1D7-53F1-EE34-BB92-647FC0F255F1}" dt="2025-08-07T19:42:47.157" v="28"/>
        <pc:sldMkLst>
          <pc:docMk/>
          <pc:sldMk cId="318358104" sldId="1012"/>
        </pc:sldMkLst>
      </pc:sldChg>
      <pc:sldChg chg="modNotes">
        <pc:chgData name="Carrie Schmidt" userId="S::waters_sonoma.edu#ext#@thecsu.onmicrosoft.com::373d3a95-2e05-49b9-850c-a3cf5b035955" providerId="AD" clId="Web-{E3B9E1D7-53F1-EE34-BB92-647FC0F255F1}" dt="2025-08-07T19:40:52.826" v="4"/>
        <pc:sldMkLst>
          <pc:docMk/>
          <pc:sldMk cId="2562683301" sldId="2147374229"/>
        </pc:sldMkLst>
      </pc:sldChg>
      <pc:sldChg chg="modNotes">
        <pc:chgData name="Carrie Schmidt" userId="S::waters_sonoma.edu#ext#@thecsu.onmicrosoft.com::373d3a95-2e05-49b9-850c-a3cf5b035955" providerId="AD" clId="Web-{E3B9E1D7-53F1-EE34-BB92-647FC0F255F1}" dt="2025-08-07T19:43:12.517" v="34"/>
        <pc:sldMkLst>
          <pc:docMk/>
          <pc:sldMk cId="69656706" sldId="2147374252"/>
        </pc:sldMkLst>
      </pc:sldChg>
      <pc:sldChg chg="modNotes">
        <pc:chgData name="Carrie Schmidt" userId="S::waters_sonoma.edu#ext#@thecsu.onmicrosoft.com::373d3a95-2e05-49b9-850c-a3cf5b035955" providerId="AD" clId="Web-{E3B9E1D7-53F1-EE34-BB92-647FC0F255F1}" dt="2025-08-07T19:42:01.125" v="19"/>
        <pc:sldMkLst>
          <pc:docMk/>
          <pc:sldMk cId="1659733246" sldId="2147374274"/>
        </pc:sldMkLst>
      </pc:sldChg>
      <pc:sldChg chg="modNotes">
        <pc:chgData name="Carrie Schmidt" userId="S::waters_sonoma.edu#ext#@thecsu.onmicrosoft.com::373d3a95-2e05-49b9-850c-a3cf5b035955" providerId="AD" clId="Web-{E3B9E1D7-53F1-EE34-BB92-647FC0F255F1}" dt="2025-08-07T19:43:00.704" v="32"/>
        <pc:sldMkLst>
          <pc:docMk/>
          <pc:sldMk cId="1599674978" sldId="2147374275"/>
        </pc:sldMkLst>
      </pc:sldChg>
      <pc:sldChg chg="modNotes">
        <pc:chgData name="Carrie Schmidt" userId="S::waters_sonoma.edu#ext#@thecsu.onmicrosoft.com::373d3a95-2e05-49b9-850c-a3cf5b035955" providerId="AD" clId="Web-{E3B9E1D7-53F1-EE34-BB92-647FC0F255F1}" dt="2025-08-07T19:48:06.383" v="69"/>
        <pc:sldMkLst>
          <pc:docMk/>
          <pc:sldMk cId="2776617060" sldId="2147374278"/>
        </pc:sldMkLst>
      </pc:sldChg>
      <pc:sldChg chg="modNotes">
        <pc:chgData name="Carrie Schmidt" userId="S::waters_sonoma.edu#ext#@thecsu.onmicrosoft.com::373d3a95-2e05-49b9-850c-a3cf5b035955" providerId="AD" clId="Web-{E3B9E1D7-53F1-EE34-BB92-647FC0F255F1}" dt="2025-08-07T19:47:43.445" v="66"/>
        <pc:sldMkLst>
          <pc:docMk/>
          <pc:sldMk cId="2189801311" sldId="2147374279"/>
        </pc:sldMkLst>
      </pc:sldChg>
      <pc:sldChg chg="modNotes">
        <pc:chgData name="Carrie Schmidt" userId="S::waters_sonoma.edu#ext#@thecsu.onmicrosoft.com::373d3a95-2e05-49b9-850c-a3cf5b035955" providerId="AD" clId="Web-{E3B9E1D7-53F1-EE34-BB92-647FC0F255F1}" dt="2025-08-07T19:45:57.083" v="39"/>
        <pc:sldMkLst>
          <pc:docMk/>
          <pc:sldMk cId="2752895591" sldId="2147374282"/>
        </pc:sldMkLst>
      </pc:sldChg>
      <pc:sldChg chg="del">
        <pc:chgData name="Carrie Schmidt" userId="S::waters_sonoma.edu#ext#@thecsu.onmicrosoft.com::373d3a95-2e05-49b9-850c-a3cf5b035955" providerId="AD" clId="Web-{E3B9E1D7-53F1-EE34-BB92-647FC0F255F1}" dt="2025-08-07T19:45:40.536" v="38"/>
        <pc:sldMkLst>
          <pc:docMk/>
          <pc:sldMk cId="325592993" sldId="2147374288"/>
        </pc:sldMkLst>
      </pc:sldChg>
      <pc:sldChg chg="modNotes">
        <pc:chgData name="Carrie Schmidt" userId="S::waters_sonoma.edu#ext#@thecsu.onmicrosoft.com::373d3a95-2e05-49b9-850c-a3cf5b035955" providerId="AD" clId="Web-{E3B9E1D7-53F1-EE34-BB92-647FC0F255F1}" dt="2025-08-07T19:41:48.859" v="14"/>
        <pc:sldMkLst>
          <pc:docMk/>
          <pc:sldMk cId="347825585" sldId="2147374290"/>
        </pc:sldMkLst>
      </pc:sldChg>
    </pc:docChg>
  </pc:docChgLst>
  <pc:docChgLst>
    <pc:chgData clId="Web-{994531D7-E716-48D9-1064-EC58F332F248}"/>
    <pc:docChg chg="modSld">
      <pc:chgData name="" userId="" providerId="" clId="Web-{994531D7-E716-48D9-1064-EC58F332F248}" dt="2025-07-29T19:11:34.255" v="0"/>
      <pc:docMkLst>
        <pc:docMk/>
      </pc:docMkLst>
      <pc:sldChg chg="modNotes">
        <pc:chgData name="" userId="" providerId="" clId="Web-{994531D7-E716-48D9-1064-EC58F332F248}" dt="2025-07-29T19:11:34.255" v="0"/>
        <pc:sldMkLst>
          <pc:docMk/>
          <pc:sldMk cId="2562683301" sldId="21473742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Sara</a:t>
            </a:r>
          </a:p>
          <a:p>
            <a:r>
              <a:rPr lang="en-US" b="1"/>
              <a:t>Hello and welcome to the CSU Systemwide CSUBUY Procure-to-Pay — or P2P — Demo Series.</a:t>
            </a:r>
          </a:p>
          <a:p>
            <a:r>
              <a:rPr lang="en-US"/>
              <a:t>We’re excited to have you join us as we continue preparing for the rollout of CSUBUY P2P across all CSU campuses.</a:t>
            </a:r>
          </a:p>
          <a:p>
            <a:r>
              <a:rPr lang="en-US"/>
              <a:t>CSUBUY P2P is a comprehensive, systemwide solution designed to streamline and standardize the full procure-to-pay process. This powerful tool brings together multiple functions under one platform, including:</a:t>
            </a:r>
          </a:p>
          <a:p>
            <a:r>
              <a:rPr lang="en-US"/>
              <a:t>•</a:t>
            </a:r>
            <a:r>
              <a:rPr lang="en-US" b="1"/>
              <a:t>Supplier self-registration</a:t>
            </a:r>
            <a:r>
              <a:rPr lang="en-US"/>
              <a:t> and access to a </a:t>
            </a:r>
            <a:r>
              <a:rPr lang="en-US" b="1"/>
              <a:t>systemwide shared supplier database</a:t>
            </a:r>
            <a:endParaRPr lang="en-US"/>
          </a:p>
          <a:p>
            <a:r>
              <a:rPr lang="en-US"/>
              <a:t>•</a:t>
            </a:r>
            <a:r>
              <a:rPr lang="en-US" b="1"/>
              <a:t>Requisition entry and purchase order issuance</a:t>
            </a:r>
            <a:endParaRPr lang="en-US"/>
          </a:p>
          <a:p>
            <a:r>
              <a:rPr lang="en-US"/>
              <a:t>•</a:t>
            </a:r>
            <a:r>
              <a:rPr lang="en-US" b="1"/>
              <a:t>Receipt tracking and payment processing</a:t>
            </a:r>
            <a:endParaRPr lang="en-US"/>
          </a:p>
          <a:p>
            <a:r>
              <a:rPr lang="en-US"/>
              <a:t>•And a </a:t>
            </a:r>
            <a:r>
              <a:rPr lang="en-US" b="1"/>
              <a:t>centralized location for routing and collecting all necessary financial and compliance approvals</a:t>
            </a:r>
            <a:endParaRPr lang="en-US"/>
          </a:p>
          <a:p>
            <a:r>
              <a:rPr lang="en-US"/>
              <a:t>By integrating these capabilities, CSUBUY P2P supports greater efficiency, transparency, and consistency in our procurement and payment activities across the CSU system.</a:t>
            </a:r>
          </a:p>
          <a:p>
            <a:r>
              <a:rPr lang="en-US"/>
              <a:t>Today’s session </a:t>
            </a:r>
            <a:r>
              <a:rPr lang="en-US" b="1"/>
              <a:t>is not a training session</a:t>
            </a:r>
            <a:r>
              <a:rPr lang="en-US"/>
              <a:t> — but is for general exposure before you'll be given access to the test instance in September. Formal, hands-on training will be provided closer to the go-live date.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Nicole</a:t>
            </a:r>
          </a:p>
          <a:p>
            <a:r>
              <a:rPr lang="en-US"/>
              <a:t>This slide shows the options for requisition workflow in CSUBUY P2P, from submitting a request to creating the purchase order. The process includes key reviews for fiscal approval, compliance checks—like IT, facilities, and legal—and finally, procurement authorization. Each step is triggered based on the details of the requisition, helping ensure accuracy, policy alignment, and accountability before any purchase is finalized.</a:t>
            </a:r>
          </a:p>
        </p:txBody>
      </p:sp>
      <p:sp>
        <p:nvSpPr>
          <p:cNvPr id="4" name="Slide Number Placeholder 3"/>
          <p:cNvSpPr>
            <a:spLocks noGrp="1"/>
          </p:cNvSpPr>
          <p:nvPr>
            <p:ph type="sldNum" sz="quarter" idx="5"/>
          </p:nvPr>
        </p:nvSpPr>
        <p:spPr/>
        <p:txBody>
          <a:bodyPr/>
          <a:lstStyle/>
          <a:p>
            <a:fld id="{B7303494-CFEE-4797-B493-B4DF4319A4B5}" type="slidenum">
              <a:rPr lang="en-US" smtClean="0"/>
              <a:t>10</a:t>
            </a:fld>
            <a:endParaRPr lang="en-US"/>
          </a:p>
        </p:txBody>
      </p:sp>
    </p:spTree>
    <p:extLst>
      <p:ext uri="{BB962C8B-B14F-4D97-AF65-F5344CB8AC3E}">
        <p14:creationId xmlns:p14="http://schemas.microsoft.com/office/powerpoint/2010/main" val="176575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a:t>Speaker: Nicole</a:t>
            </a:r>
          </a:p>
          <a:p>
            <a:r>
              <a:rPr lang="en-US"/>
              <a:t>Now we’re going to shift into the Facilities portion of today’s session. This will lay the foundation for understanding what you’ll see in the demo.</a:t>
            </a:r>
            <a:endParaRPr lang="en-US">
              <a:ea typeface="Calibri"/>
              <a:cs typeface="Calibri"/>
            </a:endParaRPr>
          </a:p>
          <a:p>
            <a:r>
              <a:rPr lang="en-US"/>
              <a:t>The functionality remains the same in CSUBUY — the steps and process are consistent. However, please note that the evaluation of the requisition may differ depending on the form or commodity code used. This distinction is important to keep in mind as we move through the Facilities workflow.</a:t>
            </a:r>
            <a:endParaRPr lang="en-US">
              <a:ea typeface="Calibri"/>
              <a:cs typeface="Calibri"/>
            </a:endParaRPr>
          </a:p>
          <a:p>
            <a:endParaRPr lang="en-US">
              <a:ea typeface="Calibri"/>
              <a:cs typeface="Calibri"/>
            </a:endParaRPr>
          </a:p>
          <a:p>
            <a:endParaRPr lang="en-US"/>
          </a:p>
          <a:p>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11</a:t>
            </a:fld>
            <a:endParaRPr lang="en-US"/>
          </a:p>
        </p:txBody>
      </p:sp>
    </p:spTree>
    <p:extLst>
      <p:ext uri="{BB962C8B-B14F-4D97-AF65-F5344CB8AC3E}">
        <p14:creationId xmlns:p14="http://schemas.microsoft.com/office/powerpoint/2010/main" val="39052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r>
              <a:rPr lang="en-US">
                <a:ea typeface="Calibri"/>
                <a:cs typeface="Calibri"/>
              </a:rPr>
              <a:t>Intro – Present vs. Future State: Sara</a:t>
            </a:r>
          </a:p>
          <a:p>
            <a:r>
              <a:rPr lang="en-US">
                <a:ea typeface="Calibri"/>
                <a:cs typeface="Calibri"/>
              </a:rPr>
              <a:t>Workflow Triggers: Sara</a:t>
            </a:r>
          </a:p>
          <a:p>
            <a:r>
              <a:rPr lang="en-US">
                <a:ea typeface="Calibri"/>
                <a:cs typeface="Calibri"/>
              </a:rPr>
              <a:t>Demo (Notification, Reviewing, Action) - Zachary</a:t>
            </a: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12</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Sara</a:t>
            </a:r>
          </a:p>
          <a:p>
            <a:r>
              <a:rPr lang="en-US"/>
              <a:t>Thank you for you for your attendance today.  If you have questions about the P2P project on your campus, please direct your inquiries to your local campus contact listed here.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13</a:t>
            </a:fld>
            <a:endParaRPr lang="en-US"/>
          </a:p>
        </p:txBody>
      </p:sp>
    </p:spTree>
    <p:extLst>
      <p:ext uri="{BB962C8B-B14F-4D97-AF65-F5344CB8AC3E}">
        <p14:creationId xmlns:p14="http://schemas.microsoft.com/office/powerpoint/2010/main" val="189492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CSUBUY is the CSU's collaborative procure-to-pay marketplace. It brings together purchasing, receiving, invoicing, and payments in a unified experience designed to simplify and improve how we do business systemwide.</a:t>
            </a:r>
          </a:p>
        </p:txBody>
      </p:sp>
      <p:sp>
        <p:nvSpPr>
          <p:cNvPr id="4" name="Slide Number Placeholder 3"/>
          <p:cNvSpPr>
            <a:spLocks noGrp="1"/>
          </p:cNvSpPr>
          <p:nvPr>
            <p:ph type="sldNum" sz="quarter" idx="5"/>
          </p:nvPr>
        </p:nvSpPr>
        <p:spPr/>
        <p:txBody>
          <a:bodyPr/>
          <a:lstStyle/>
          <a:p>
            <a:fld id="{09F2A1EC-128B-BD43-8E96-097372E81DCE}" type="slidenum">
              <a:rPr lang="en-US" smtClean="0"/>
              <a:t>15</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a:ea typeface="Calibri"/>
                <a:cs typeface="Calibri"/>
              </a:rPr>
              <a:t>Speaker: Sara</a:t>
            </a:r>
          </a:p>
          <a:p>
            <a:r>
              <a:rPr lang="en-US"/>
              <a:t>Here’s what we’ll cover in today’s session. We’ll start with a brief introduction to CSUBUY, then review the overall project timeline and current status. We’ll provide some context for compliance approvers in the new P2P system and then move into the demo itself.</a:t>
            </a: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C26F-BC9C-C8C6-4DA7-CD5887ABA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2396C-C0B3-5B6D-8938-5B8179AF1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642B9-5F86-22C8-69A6-EA2386855B4B}"/>
              </a:ext>
            </a:extLst>
          </p:cNvPr>
          <p:cNvSpPr>
            <a:spLocks noGrp="1"/>
          </p:cNvSpPr>
          <p:nvPr>
            <p:ph type="body" idx="1"/>
          </p:nvPr>
        </p:nvSpPr>
        <p:spPr/>
        <p:txBody>
          <a:bodyPr/>
          <a:lstStyle/>
          <a:p>
            <a:r>
              <a:rPr lang="en-US"/>
              <a:t>Speaker: Sara</a:t>
            </a:r>
          </a:p>
          <a:p>
            <a:r>
              <a:rPr lang="en-US"/>
              <a:t>To support the CO CORE team with the P2P implementation, the non-live campuses have been organized into regional groups, with each group assigned a Strategic Advisor. The Strategic Advisors are Carrie Schmidt, Nicole Lack, myself - Sara </a:t>
            </a:r>
            <a:r>
              <a:rPr lang="en-US" err="1"/>
              <a:t>Rumiano</a:t>
            </a:r>
            <a:r>
              <a:rPr lang="en-US"/>
              <a:t> and Tawny Fleming. Each of us brings extensive experience and expertise in the procure-to-pay processes, and we are here to help guide and support campuses throughout their implementation journey. Note the live campuses are shown with green dots.</a:t>
            </a:r>
            <a:endParaRPr lang="en-US">
              <a:ea typeface="Calibri"/>
              <a:cs typeface="Calibri"/>
            </a:endParaRPr>
          </a:p>
          <a:p>
            <a:r>
              <a:rPr lang="en-US"/>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a:t>
            </a:r>
            <a:r>
              <a:rPr lang="en-US" b="1"/>
              <a:t>multi-university collaboration initiative</a:t>
            </a:r>
            <a:r>
              <a:rPr lang="en-US"/>
              <a:t>, the timeline for full implementation has been accelerated. As a result, </a:t>
            </a:r>
            <a:r>
              <a:rPr lang="en-US" b="1"/>
              <a:t>the remaining campuses are now scheduled to go live by early 2026</a:t>
            </a:r>
            <a:r>
              <a:rPr lang="en-US"/>
              <a:t>, ensuring that the entire CSU system benefits from a unified, modern procure-to-pay solution.</a:t>
            </a:r>
          </a:p>
          <a:p>
            <a:endParaRPr lang="en-US">
              <a:ea typeface="Calibri"/>
              <a:cs typeface="Calibri"/>
            </a:endParaRPr>
          </a:p>
        </p:txBody>
      </p:sp>
      <p:sp>
        <p:nvSpPr>
          <p:cNvPr id="4" name="Slide Number Placeholder 3">
            <a:extLst>
              <a:ext uri="{FF2B5EF4-FFF2-40B4-BE49-F238E27FC236}">
                <a16:creationId xmlns:a16="http://schemas.microsoft.com/office/drawing/2014/main" id="{E798394B-54DD-EB1C-F5FE-4C51EDF0FFA8}"/>
              </a:ext>
            </a:extLst>
          </p:cNvPr>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207358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Carrie</a:t>
            </a:r>
          </a:p>
          <a:p>
            <a:r>
              <a:rPr lang="en-US"/>
              <a:t>Before we dive into functionality, let’s take a moment to review the vision and goals of CSUBUY P2P. Understanding the ‘why’ helps us better understand the design and decisions that have shaped this project.</a:t>
            </a:r>
            <a:endParaRPr lang="en-US">
              <a:ea typeface="Calibri"/>
              <a:cs typeface="Calibri"/>
            </a:endParaRPr>
          </a:p>
          <a:p>
            <a:endParaRPr lang="en-US">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Carrie</a:t>
            </a:r>
          </a:p>
          <a:p>
            <a:r>
              <a:rPr lang="en-US"/>
              <a:t>Our vision for CSUBUY P2P is to standardize procurement processes across the CSU, reduce manual steps, and drive efficiencies through automation. Ultimately, this means saving time, reducing risk, and lowering costs.</a:t>
            </a:r>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Carrie</a:t>
            </a:r>
          </a:p>
          <a:p>
            <a:r>
              <a:rPr lang="en-US"/>
              <a:t>The objectives of P2P are centered around creating a streamlined, integrated platform that simplifies and enhances how we manage procurement and payments across the CSU system.</a:t>
            </a:r>
            <a:endParaRPr lang="en-US">
              <a:ea typeface="Calibri"/>
              <a:cs typeface="Calibri"/>
            </a:endParaRPr>
          </a:p>
          <a:p>
            <a:r>
              <a:rPr lang="en-US"/>
              <a:t>The </a:t>
            </a:r>
            <a:r>
              <a:rPr lang="en-US" b="1"/>
              <a:t>graphic on this slide</a:t>
            </a:r>
            <a:r>
              <a:rPr lang="en-US"/>
              <a:t> visually represents the entire </a:t>
            </a:r>
            <a:r>
              <a:rPr lang="en-US" i="1"/>
              <a:t>procure-to-pay lifecycle</a:t>
            </a:r>
            <a:r>
              <a:rPr lang="en-US"/>
              <a:t> and the key functions that P2P supports. Starting with </a:t>
            </a:r>
            <a:r>
              <a:rPr lang="en-US" b="1"/>
              <a:t>shopping</a:t>
            </a:r>
            <a:r>
              <a:rPr lang="en-US"/>
              <a:t> for goods and services — users can engage in purchasing with access to preferred, contracted, and sustainable suppliers. This flows into </a:t>
            </a:r>
            <a:r>
              <a:rPr lang="en-US" b="1"/>
              <a:t>requisitioning</a:t>
            </a:r>
            <a:r>
              <a:rPr lang="en-US"/>
              <a:t>, </a:t>
            </a:r>
            <a:r>
              <a:rPr lang="en-US" b="1"/>
              <a:t>ordering</a:t>
            </a:r>
            <a:r>
              <a:rPr lang="en-US"/>
              <a:t>, and </a:t>
            </a:r>
            <a:r>
              <a:rPr lang="en-US" b="1"/>
              <a:t>receiving</a:t>
            </a:r>
            <a:r>
              <a:rPr lang="en-US"/>
              <a:t>, all of which are handled in a centralized environment with fewer manual steps. The process concludes with </a:t>
            </a:r>
            <a:r>
              <a:rPr lang="en-US" b="1"/>
              <a:t>invoicing</a:t>
            </a:r>
            <a:r>
              <a:rPr lang="en-US"/>
              <a:t> and </a:t>
            </a:r>
            <a:r>
              <a:rPr lang="en-US" b="1"/>
              <a:t>payment</a:t>
            </a:r>
            <a:r>
              <a:rPr lang="en-US"/>
              <a:t>, emphasizing automation, minimal touchpoints, and visibility throughout.</a:t>
            </a:r>
            <a:endParaRPr lang="en-US">
              <a:ea typeface="Calibri"/>
              <a:cs typeface="Calibri"/>
            </a:endParaRPr>
          </a:p>
          <a:p>
            <a:r>
              <a:rPr lang="en-US"/>
              <a:t>What’s important to understand is that </a:t>
            </a:r>
            <a:r>
              <a:rPr lang="en-US" b="1"/>
              <a:t>P2P will replace many of the fragmented, campus-specific tools and manual workflows currently in use.</a:t>
            </a:r>
            <a:r>
              <a:rPr lang="en-US"/>
              <a:t> It consolidates supplier management (including supplier self-registration and a shared systemwide supplier database), requisition creation, purchase order (PO) issuance, receipts, and invoice processing — all into one cohesive system.</a:t>
            </a:r>
            <a:endParaRPr lang="en-US">
              <a:ea typeface="Calibri"/>
              <a:cs typeface="Calibri"/>
            </a:endParaRPr>
          </a:p>
          <a:p>
            <a:r>
              <a:rPr lang="en-US"/>
              <a:t>While </a:t>
            </a:r>
            <a:r>
              <a:rPr lang="en-US" b="1"/>
              <a:t>P2P will integrate with PeopleSoft CFS</a:t>
            </a:r>
            <a:r>
              <a:rPr lang="en-US"/>
              <a:t>, allowing for necessary financial synchronization, </a:t>
            </a:r>
            <a:r>
              <a:rPr lang="en-US" b="1"/>
              <a:t>the day-to-day work will take place within the P2P platform</a:t>
            </a:r>
            <a:r>
              <a:rPr lang="en-US"/>
              <a:t>.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Nicole</a:t>
            </a:r>
          </a:p>
          <a:p>
            <a:r>
              <a:rPr lang="en-US"/>
              <a:t>The P2P platform offers a range of valuable benefits. For suppliers, it ensures timely payments and provides convenient self-service tools to track invoice and payment status. For internal users, it streamlines the purchasing experience and </a:t>
            </a:r>
            <a:r>
              <a:rPr lang="en-US" b="1"/>
              <a:t>automatically routes requisitions and purchase orders to include all necessary financial and compliance approvals</a:t>
            </a:r>
            <a:r>
              <a:rPr lang="en-US"/>
              <a:t>. The new P2P platform will replace the current CSUBUY Marketplace that requires a </a:t>
            </a:r>
            <a:r>
              <a:rPr lang="en-US" err="1"/>
              <a:t>PCard</a:t>
            </a:r>
            <a:r>
              <a:rPr lang="en-US"/>
              <a:t> to complete transactions, so it will also reduce the amount of monthly transactions that will need to be reconciled.</a:t>
            </a:r>
          </a:p>
          <a:p>
            <a:r>
              <a:rPr lang="en-US"/>
              <a:t>At a systemwide level, the platform enhances data quality, increases visibility across campuses, and supports our ongoing commitment to operational efficiency, accountability, and strategic improvement.</a:t>
            </a: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a:t>Speaker: Nicole</a:t>
            </a:r>
          </a:p>
          <a:p>
            <a:r>
              <a:rPr lang="en-US"/>
              <a:t>This slide shows our high-level timeline. The 14 campuses that are part of this acceleration project are currently in the implementation phase, with readiness and deployment activities scheduled through early 2026.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Nicole</a:t>
            </a:r>
          </a:p>
          <a:p>
            <a:r>
              <a:rPr lang="en-US"/>
              <a:t>Please keep in mind that this demo is being shown in the current test site.  You may see functionality that is still pending the P2P Core Project Team's review and campus user acceptance testing so your campus specific final configuration is subject to change.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9</a:t>
            </a:fld>
            <a:endParaRPr lang="en-US"/>
          </a:p>
        </p:txBody>
      </p:sp>
    </p:spTree>
    <p:extLst>
      <p:ext uri="{BB962C8B-B14F-4D97-AF65-F5344CB8AC3E}">
        <p14:creationId xmlns:p14="http://schemas.microsoft.com/office/powerpoint/2010/main" val="596916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8/13/2025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7176347" cy="1962541"/>
          </a:xfrm>
        </p:spPr>
        <p:txBody>
          <a:bodyPr lIns="91440" tIns="45720" rIns="91440" bIns="45720" anchor="t"/>
          <a:lstStyle/>
          <a:p>
            <a:r>
              <a:rPr lang="en-US" sz="2800" b="1">
                <a:cs typeface="Arial"/>
              </a:rPr>
              <a:t>CSUBUY: Procure-to-Pay (P2P)</a:t>
            </a:r>
            <a:endParaRPr lang="en-US" sz="2800">
              <a:cs typeface="Arial"/>
            </a:endParaRPr>
          </a:p>
          <a:p>
            <a:r>
              <a:rPr lang="en-US" sz="2800">
                <a:cs typeface="Arial"/>
              </a:rPr>
              <a:t>Demo Series: Facilities</a:t>
            </a:r>
            <a:endParaRPr lang="en-US" sz="2800">
              <a:cs typeface="Arial" panose="020B0604020202020204" pitchFamily="34" charset="0"/>
            </a:endParaRPr>
          </a:p>
          <a:p>
            <a:pPr>
              <a:lnSpc>
                <a:spcPct val="100000"/>
              </a:lnSpc>
              <a:spcBef>
                <a:spcPts val="0"/>
              </a:spcBef>
            </a:pPr>
            <a:r>
              <a:rPr lang="en-US" sz="2800">
                <a:cs typeface="Arial"/>
              </a:rPr>
              <a:t>Presenter</a:t>
            </a:r>
            <a:r>
              <a:rPr lang="en-US" sz="2800">
                <a:ea typeface="Calibri"/>
                <a:cs typeface="Arial"/>
              </a:rPr>
              <a:t>: Zachary Smith </a:t>
            </a:r>
            <a:endParaRPr lang="en-US" sz="2800">
              <a:ea typeface="Calibri"/>
              <a:cs typeface="Arial" panose="020B0604020202020204" pitchFamily="34" charset="0"/>
            </a:endParaRPr>
          </a:p>
          <a:p>
            <a:pPr>
              <a:lnSpc>
                <a:spcPct val="100000"/>
              </a:lnSpc>
              <a:spcBef>
                <a:spcPts val="0"/>
              </a:spcBef>
            </a:pPr>
            <a:r>
              <a:rPr lang="en-US" sz="2800">
                <a:ea typeface="Calibri"/>
                <a:cs typeface="Arial"/>
              </a:rPr>
              <a:t>Director of Design &amp; Construction at Chico State</a:t>
            </a:r>
            <a:endParaRPr lang="en-US" sz="2800">
              <a:ea typeface="Calibri"/>
              <a:cs typeface="Arial" panose="020B0604020202020204" pitchFamily="34" charset="0"/>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9ACD-A54A-4252-179B-D7805E6B0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1CDFA-523A-EF12-68BE-B641ED95D982}"/>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Requisition Workflow Steps</a:t>
            </a:r>
            <a:endParaRPr lang="en-US">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FF30A4-6CCB-9261-6856-58E543B492BC}"/>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diagram of a company&#10;&#10;AI-generated content may be incorrect.">
            <a:extLst>
              <a:ext uri="{FF2B5EF4-FFF2-40B4-BE49-F238E27FC236}">
                <a16:creationId xmlns:a16="http://schemas.microsoft.com/office/drawing/2014/main" id="{4C2C5103-4C67-6B6A-DA0B-C2CD8883B299}"/>
              </a:ext>
            </a:extLst>
          </p:cNvPr>
          <p:cNvPicPr>
            <a:picLocks noChangeAspect="1"/>
          </p:cNvPicPr>
          <p:nvPr/>
        </p:nvPicPr>
        <p:blipFill>
          <a:blip r:embed="rId4"/>
          <a:stretch>
            <a:fillRect/>
          </a:stretch>
        </p:blipFill>
        <p:spPr>
          <a:xfrm>
            <a:off x="473676" y="1154665"/>
            <a:ext cx="10976919" cy="5331263"/>
          </a:xfrm>
          <a:prstGeom prst="rect">
            <a:avLst/>
          </a:prstGeom>
        </p:spPr>
      </p:pic>
    </p:spTree>
    <p:extLst>
      <p:ext uri="{BB962C8B-B14F-4D97-AF65-F5344CB8AC3E}">
        <p14:creationId xmlns:p14="http://schemas.microsoft.com/office/powerpoint/2010/main" val="32764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Facilities Overview</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651624" y="828939"/>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2519590299"/>
              </p:ext>
            </p:extLst>
          </p:nvPr>
        </p:nvGraphicFramePr>
        <p:xfrm>
          <a:off x="6421120" y="1100183"/>
          <a:ext cx="4878675" cy="5496559"/>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a:t>Activity</a:t>
                      </a:r>
                    </a:p>
                  </a:txBody>
                  <a:tcPr/>
                </a:tc>
                <a:extLst>
                  <a:ext uri="{0D108BD9-81ED-4DB2-BD59-A6C34878D82A}">
                    <a16:rowId xmlns:a16="http://schemas.microsoft.com/office/drawing/2014/main" val="805637742"/>
                  </a:ext>
                </a:extLst>
              </a:tr>
              <a:tr h="370839">
                <a:tc>
                  <a:txBody>
                    <a:bodyPr/>
                    <a:lstStyle/>
                    <a:p>
                      <a:pPr marL="0" lvl="0" indent="0">
                        <a:buNone/>
                      </a:pPr>
                      <a:r>
                        <a:rPr lang="en-US" sz="1600" b="0" i="0" u="none" strike="noStrike" noProof="0">
                          <a:solidFill>
                            <a:srgbClr val="000000"/>
                          </a:solidFill>
                        </a:rPr>
                        <a:t>Present vs. Future State</a:t>
                      </a:r>
                    </a:p>
                  </a:txBody>
                  <a:tcPr/>
                </a:tc>
                <a:extLst>
                  <a:ext uri="{0D108BD9-81ED-4DB2-BD59-A6C34878D82A}">
                    <a16:rowId xmlns:a16="http://schemas.microsoft.com/office/drawing/2014/main" val="2175763065"/>
                  </a:ext>
                </a:extLst>
              </a:tr>
              <a:tr h="370840">
                <a:tc>
                  <a:txBody>
                    <a:bodyPr/>
                    <a:lstStyle/>
                    <a:p>
                      <a:pPr lvl="0">
                        <a:buNone/>
                      </a:pPr>
                      <a:r>
                        <a:rPr lang="en-US" sz="1600" b="0" i="0" u="none" strike="noStrike" noProof="0">
                          <a:latin typeface="Calibri"/>
                        </a:rPr>
                        <a:t>Workflow Triggers</a:t>
                      </a:r>
                    </a:p>
                    <a:p>
                      <a:pPr marL="742950" marR="0" lvl="0" indent="-285750" algn="l">
                        <a:lnSpc>
                          <a:spcPct val="100000"/>
                        </a:lnSpc>
                        <a:buFont typeface="Arial"/>
                        <a:buChar char="•"/>
                      </a:pPr>
                      <a:r>
                        <a:rPr lang="en-US" sz="1600" b="0" i="0" u="none" strike="noStrike" noProof="0">
                          <a:solidFill>
                            <a:srgbClr val="000000"/>
                          </a:solidFill>
                        </a:rPr>
                        <a:t>Yes on Good &amp; Services Form Questions relating to “installation” required, or Commodity Code 150007 (Furniture) </a:t>
                      </a:r>
                    </a:p>
                    <a:p>
                      <a:pPr marL="742950" marR="0" lvl="0" indent="-285750" algn="l">
                        <a:lnSpc>
                          <a:spcPct val="100000"/>
                        </a:lnSpc>
                        <a:buFont typeface="Arial"/>
                        <a:buChar char="•"/>
                      </a:pPr>
                      <a:r>
                        <a:rPr lang="en-US" sz="1600" b="0" i="0" u="none" strike="noStrike" baseline="0" noProof="0">
                          <a:solidFill>
                            <a:srgbClr val="000000"/>
                          </a:solidFill>
                          <a:latin typeface="Calibri"/>
                        </a:rPr>
                        <a:t>Facilities and Construction Form – If User does not have the Facilities role then rule is triggered</a:t>
                      </a:r>
                      <a:endParaRPr lang="en-US" sz="1600" b="0" i="0" u="none" strike="noStrike" noProof="0">
                        <a:solidFill>
                          <a:srgbClr val="000000"/>
                        </a:solidFill>
                      </a:endParaRPr>
                    </a:p>
                    <a:p>
                      <a:pPr marL="742950" lvl="0" indent="-285750" algn="l">
                        <a:lnSpc>
                          <a:spcPct val="100000"/>
                        </a:lnSpc>
                        <a:buFont typeface="Arial"/>
                        <a:buChar char="•"/>
                      </a:pPr>
                      <a:r>
                        <a:rPr lang="en-US" sz="1600" b="0" i="0" u="none" strike="noStrike" baseline="0" noProof="0">
                          <a:solidFill>
                            <a:srgbClr val="000000"/>
                          </a:solidFill>
                          <a:latin typeface="Calibri"/>
                        </a:rPr>
                        <a:t>Vehicle (Fleet)</a:t>
                      </a:r>
                    </a:p>
                  </a:txBody>
                  <a:tcPr/>
                </a:tc>
                <a:extLst>
                  <a:ext uri="{0D108BD9-81ED-4DB2-BD59-A6C34878D82A}">
                    <a16:rowId xmlns:a16="http://schemas.microsoft.com/office/drawing/2014/main" val="1575107959"/>
                  </a:ext>
                </a:extLst>
              </a:tr>
              <a:tr h="370839">
                <a:tc>
                  <a:txBody>
                    <a:bodyPr/>
                    <a:lstStyle/>
                    <a:p>
                      <a:pPr lvl="0">
                        <a:buNone/>
                      </a:pPr>
                      <a:r>
                        <a:rPr lang="en-US" sz="1600"/>
                        <a:t>Notification</a:t>
                      </a:r>
                    </a:p>
                    <a:p>
                      <a:pPr marL="742950" lvl="1" indent="-285750">
                        <a:buFont typeface="Arial" panose="020B0604020202020204" pitchFamily="34" charset="0"/>
                        <a:buChar char="•"/>
                      </a:pPr>
                      <a:r>
                        <a:rPr lang="en-US" sz="1600"/>
                        <a:t>Email</a:t>
                      </a:r>
                    </a:p>
                    <a:p>
                      <a:pPr marL="742950" lvl="1" indent="-285750">
                        <a:buFont typeface="Arial" panose="020B0604020202020204" pitchFamily="34" charset="0"/>
                        <a:buChar char="•"/>
                      </a:pPr>
                      <a:r>
                        <a:rPr lang="en-US" sz="1600"/>
                        <a:t>In P2P </a:t>
                      </a:r>
                    </a:p>
                  </a:txBody>
                  <a:tcPr/>
                </a:tc>
                <a:extLst>
                  <a:ext uri="{0D108BD9-81ED-4DB2-BD59-A6C34878D82A}">
                    <a16:rowId xmlns:a16="http://schemas.microsoft.com/office/drawing/2014/main" val="3526167892"/>
                  </a:ext>
                </a:extLst>
              </a:tr>
              <a:tr h="370840">
                <a:tc>
                  <a:txBody>
                    <a:bodyPr/>
                    <a:lstStyle/>
                    <a:p>
                      <a:pPr lvl="0">
                        <a:buNone/>
                      </a:pPr>
                      <a:r>
                        <a:rPr lang="en-US" sz="1600" b="0" i="0" u="none" strike="noStrike" noProof="0">
                          <a:latin typeface="Calibri"/>
                        </a:rPr>
                        <a:t>Reviewing</a:t>
                      </a:r>
                    </a:p>
                    <a:p>
                      <a:pPr marL="742950" lvl="1" indent="-285750">
                        <a:buClr>
                          <a:srgbClr val="000000"/>
                        </a:buClr>
                        <a:buFont typeface="Arial,Sans-Serif"/>
                        <a:buChar char="•"/>
                      </a:pPr>
                      <a:r>
                        <a:rPr lang="en-US" sz="1600" b="0" i="0" u="none" strike="noStrike" noProof="0">
                          <a:solidFill>
                            <a:srgbClr val="000000"/>
                          </a:solidFill>
                          <a:latin typeface="Calibri"/>
                        </a:rPr>
                        <a:t>Policy and Compliance</a:t>
                      </a:r>
                    </a:p>
                    <a:p>
                      <a:pPr marL="742950" lvl="1" indent="-285750">
                        <a:buClr>
                          <a:srgbClr val="000000"/>
                        </a:buClr>
                        <a:buFont typeface="Arial,Sans-Serif"/>
                        <a:buChar char="•"/>
                      </a:pPr>
                      <a:r>
                        <a:rPr lang="en-US" sz="1600" b="0" i="0" u="none" strike="noStrike" noProof="0">
                          <a:solidFill>
                            <a:srgbClr val="000000"/>
                          </a:solidFill>
                          <a:latin typeface="Calibri"/>
                        </a:rPr>
                        <a:t>Other Area Specific Review</a:t>
                      </a:r>
                    </a:p>
                  </a:txBody>
                  <a:tcPr/>
                </a:tc>
                <a:extLst>
                  <a:ext uri="{0D108BD9-81ED-4DB2-BD59-A6C34878D82A}">
                    <a16:rowId xmlns:a16="http://schemas.microsoft.com/office/drawing/2014/main" val="2264369107"/>
                  </a:ext>
                </a:extLst>
              </a:tr>
              <a:tr h="370839">
                <a:tc>
                  <a:txBody>
                    <a:bodyPr/>
                    <a:lstStyle/>
                    <a:p>
                      <a:pPr marL="0" lvl="0" indent="0">
                        <a:buNone/>
                      </a:pPr>
                      <a:r>
                        <a:rPr lang="en-US" sz="1600" b="0" i="0" u="none" strike="noStrike" noProof="0">
                          <a:solidFill>
                            <a:srgbClr val="000000"/>
                          </a:solidFill>
                          <a:latin typeface="Calibri"/>
                        </a:rPr>
                        <a:t>Action</a:t>
                      </a:r>
                    </a:p>
                    <a:p>
                      <a:pPr marL="742950" lvl="1" indent="-285750">
                        <a:buClr>
                          <a:srgbClr val="000000"/>
                        </a:buClr>
                        <a:buFont typeface="Arial,Sans-Serif"/>
                        <a:buChar char="•"/>
                      </a:pPr>
                      <a:r>
                        <a:rPr lang="en-US" sz="1600" b="0" i="0" u="none" strike="noStrike" noProof="0">
                          <a:solidFill>
                            <a:srgbClr val="000000"/>
                          </a:solidFill>
                          <a:latin typeface="Calibri"/>
                        </a:rPr>
                        <a:t>Comment</a:t>
                      </a:r>
                    </a:p>
                    <a:p>
                      <a:pPr marL="742950" lvl="1" indent="-285750">
                        <a:buClr>
                          <a:srgbClr val="000000"/>
                        </a:buClr>
                        <a:buFont typeface="Arial,Sans-Serif"/>
                        <a:buChar char="•"/>
                      </a:pPr>
                      <a:r>
                        <a:rPr lang="en-US" sz="1600" b="0" i="0" u="none" strike="noStrike" noProof="0">
                          <a:solidFill>
                            <a:srgbClr val="000000"/>
                          </a:solidFill>
                          <a:latin typeface="Calibri"/>
                        </a:rPr>
                        <a:t>Approve</a:t>
                      </a:r>
                    </a:p>
                    <a:p>
                      <a:pPr marL="742950" lvl="1" indent="-285750">
                        <a:buClr>
                          <a:srgbClr val="000000"/>
                        </a:buClr>
                        <a:buFont typeface="Arial,Sans-Serif"/>
                        <a:buChar char="•"/>
                      </a:pPr>
                      <a:r>
                        <a:rPr lang="en-US" sz="1600" b="0" i="0" u="none" strike="noStrike" noProof="0">
                          <a:solidFill>
                            <a:srgbClr val="000000"/>
                          </a:solidFill>
                          <a:latin typeface="Calibri"/>
                        </a:rPr>
                        <a:t>Return</a:t>
                      </a:r>
                    </a:p>
                    <a:p>
                      <a:pPr marL="742950" lvl="1" indent="-285750">
                        <a:buClr>
                          <a:srgbClr val="000000"/>
                        </a:buClr>
                        <a:buFont typeface="Arial,Sans-Serif"/>
                        <a:buChar char="•"/>
                      </a:pPr>
                      <a:r>
                        <a:rPr lang="en-US" sz="1600" b="0" i="0" u="none" strike="noStrike" noProof="0">
                          <a:solidFill>
                            <a:srgbClr val="000000"/>
                          </a:solidFill>
                          <a:latin typeface="Calibri"/>
                        </a:rPr>
                        <a:t>Reject</a:t>
                      </a:r>
                    </a:p>
                  </a:txBody>
                  <a:tcPr/>
                </a:tc>
                <a:extLst>
                  <a:ext uri="{0D108BD9-81ED-4DB2-BD59-A6C34878D82A}">
                    <a16:rowId xmlns:a16="http://schemas.microsoft.com/office/drawing/2014/main" val="1184678635"/>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507C6-4313-7C28-14B5-9E0CB08BE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B7CD9-EF48-86B1-F40E-E07FDB60F842}"/>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C684B6F5-6925-7CCD-44BC-6CB2A05A37F0}"/>
              </a:ext>
            </a:extLst>
          </p:cNvPr>
          <p:cNvGraphicFramePr>
            <a:graphicFrameLocks noGrp="1"/>
          </p:cNvGraphicFramePr>
          <p:nvPr>
            <p:extLst>
              <p:ext uri="{D42A27DB-BD31-4B8C-83A1-F6EECF244321}">
                <p14:modId xmlns:p14="http://schemas.microsoft.com/office/powerpoint/2010/main" val="2233283569"/>
              </p:ext>
            </p:extLst>
          </p:nvPr>
        </p:nvGraphicFramePr>
        <p:xfrm>
          <a:off x="614362" y="1126267"/>
          <a:ext cx="10963275" cy="5429250"/>
        </p:xfrm>
        <a:graphic>
          <a:graphicData uri="http://schemas.openxmlformats.org/drawingml/2006/table">
            <a:tbl>
              <a:tblPr bandRow="1">
                <a:tableStyleId>{5C22544A-7EE6-4342-B048-85BDC9FD1C3A}</a:tableStyleId>
              </a:tblPr>
              <a:tblGrid>
                <a:gridCol w="3657600">
                  <a:extLst>
                    <a:ext uri="{9D8B030D-6E8A-4147-A177-3AD203B41FA5}">
                      <a16:colId xmlns:a16="http://schemas.microsoft.com/office/drawing/2014/main" val="292599028"/>
                    </a:ext>
                  </a:extLst>
                </a:gridCol>
                <a:gridCol w="3076575">
                  <a:extLst>
                    <a:ext uri="{9D8B030D-6E8A-4147-A177-3AD203B41FA5}">
                      <a16:colId xmlns:a16="http://schemas.microsoft.com/office/drawing/2014/main" val="2445799381"/>
                    </a:ext>
                  </a:extLst>
                </a:gridCol>
                <a:gridCol w="4229100">
                  <a:extLst>
                    <a:ext uri="{9D8B030D-6E8A-4147-A177-3AD203B41FA5}">
                      <a16:colId xmlns:a16="http://schemas.microsoft.com/office/drawing/2014/main" val="3553252239"/>
                    </a:ext>
                  </a:extLst>
                </a:gridCol>
              </a:tblGrid>
              <a:tr h="361950">
                <a:tc>
                  <a:txBody>
                    <a:bodyPr/>
                    <a:lstStyle/>
                    <a:p>
                      <a:pPr algn="l" fontAlgn="base">
                        <a:lnSpc>
                          <a:spcPts val="2160"/>
                        </a:lnSpc>
                        <a:buNone/>
                      </a:pPr>
                      <a:r>
                        <a:rPr lang="en-US" sz="1800" b="1" i="0">
                          <a:solidFill>
                            <a:srgbClr val="FFFFFF"/>
                          </a:solidFill>
                          <a:effectLst/>
                          <a:latin typeface="Avenir-Book"/>
                        </a:rPr>
                        <a:t>Campus</a:t>
                      </a:r>
                      <a:endParaRPr lang="en-US" b="1" i="0">
                        <a:solidFill>
                          <a:srgbClr val="FFFFFF"/>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29766"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60"/>
                        </a:lnSpc>
                        <a:buNone/>
                      </a:pPr>
                      <a:r>
                        <a:rPr lang="en-US" sz="1800" b="1" i="0">
                          <a:solidFill>
                            <a:srgbClr val="FFFFFF"/>
                          </a:solidFill>
                          <a:effectLst/>
                          <a:latin typeface="Avenir-Book"/>
                        </a:rPr>
                        <a:t>Contact</a:t>
                      </a:r>
                      <a:endParaRPr lang="en-US" b="1" i="0">
                        <a:solidFill>
                          <a:srgbClr val="FFFFFF"/>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29766"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60"/>
                        </a:lnSpc>
                        <a:buNone/>
                      </a:pPr>
                      <a:r>
                        <a:rPr lang="en-US" sz="1800" b="1" i="0">
                          <a:solidFill>
                            <a:srgbClr val="FFFFFF"/>
                          </a:solidFill>
                          <a:effectLst/>
                          <a:latin typeface="Avenir-Book"/>
                        </a:rPr>
                        <a:t>Email</a:t>
                      </a:r>
                      <a:endParaRPr lang="en-US" b="1" i="0">
                        <a:solidFill>
                          <a:srgbClr val="FFFFFF"/>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29766"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3047773549"/>
                  </a:ext>
                </a:extLst>
              </a:tr>
              <a:tr h="361950">
                <a:tc>
                  <a:txBody>
                    <a:bodyPr/>
                    <a:lstStyle/>
                    <a:p>
                      <a:pPr algn="l" fontAlgn="base">
                        <a:lnSpc>
                          <a:spcPts val="2160"/>
                        </a:lnSpc>
                        <a:buNone/>
                      </a:pPr>
                      <a:r>
                        <a:rPr lang="en-US" sz="1800" b="0" i="0">
                          <a:solidFill>
                            <a:srgbClr val="000000"/>
                          </a:solidFill>
                          <a:effectLst/>
                          <a:latin typeface="Avenir-Book"/>
                        </a:rPr>
                        <a:t>Cal Poly Pomona</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2976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Sergio Rodriguez</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2976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sergior1@cpp.edu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2976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89375619"/>
                  </a:ext>
                </a:extLst>
              </a:tr>
              <a:tr h="361950">
                <a:tc>
                  <a:txBody>
                    <a:bodyPr/>
                    <a:lstStyle/>
                    <a:p>
                      <a:pPr algn="l" fontAlgn="base">
                        <a:lnSpc>
                          <a:spcPts val="2160"/>
                        </a:lnSpc>
                        <a:buNone/>
                      </a:pPr>
                      <a:r>
                        <a:rPr lang="en-US" sz="1800" b="0" i="0">
                          <a:solidFill>
                            <a:srgbClr val="000000"/>
                          </a:solidFill>
                          <a:effectLst/>
                          <a:latin typeface="Avenir-Book"/>
                        </a:rPr>
                        <a:t>Channel Islands</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Greg Stoup</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Gregory.Stoup@csuci.edu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55682374"/>
                  </a:ext>
                </a:extLst>
              </a:tr>
              <a:tr h="361950">
                <a:tc>
                  <a:txBody>
                    <a:bodyPr/>
                    <a:lstStyle/>
                    <a:p>
                      <a:pPr algn="l" fontAlgn="base">
                        <a:lnSpc>
                          <a:spcPts val="2160"/>
                        </a:lnSpc>
                        <a:buNone/>
                      </a:pPr>
                      <a:r>
                        <a:rPr lang="en-US" sz="1800" b="0" i="0">
                          <a:solidFill>
                            <a:srgbClr val="000000"/>
                          </a:solidFill>
                          <a:effectLst/>
                          <a:latin typeface="Avenir-Book"/>
                        </a:rPr>
                        <a:t>Dominguez Hills</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Maria Hernandez</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Mehernandez@csudh.edu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683889359"/>
                  </a:ext>
                </a:extLst>
              </a:tr>
              <a:tr h="361950">
                <a:tc>
                  <a:txBody>
                    <a:bodyPr/>
                    <a:lstStyle/>
                    <a:p>
                      <a:pPr algn="l" fontAlgn="base">
                        <a:lnSpc>
                          <a:spcPts val="2160"/>
                        </a:lnSpc>
                        <a:buNone/>
                      </a:pPr>
                      <a:r>
                        <a:rPr lang="en-US" sz="1800" b="0" i="0">
                          <a:solidFill>
                            <a:srgbClr val="000000"/>
                          </a:solidFill>
                          <a:effectLst/>
                          <a:latin typeface="Avenir-Book"/>
                        </a:rPr>
                        <a:t>East Bay</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Chris Lam Vazquez</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22714539"/>
                  </a:ext>
                </a:extLst>
              </a:tr>
              <a:tr h="361950">
                <a:tc>
                  <a:txBody>
                    <a:bodyPr/>
                    <a:lstStyle/>
                    <a:p>
                      <a:pPr algn="l" fontAlgn="base">
                        <a:lnSpc>
                          <a:spcPts val="2160"/>
                        </a:lnSpc>
                        <a:buNone/>
                      </a:pPr>
                      <a:r>
                        <a:rPr lang="en-US" sz="1800" b="0" i="0">
                          <a:solidFill>
                            <a:srgbClr val="000000"/>
                          </a:solidFill>
                          <a:effectLst/>
                          <a:latin typeface="Avenir-Book"/>
                        </a:rPr>
                        <a:t>Fullerton</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Caroline Lee</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97743192"/>
                  </a:ext>
                </a:extLst>
              </a:tr>
              <a:tr h="361950">
                <a:tc>
                  <a:txBody>
                    <a:bodyPr/>
                    <a:lstStyle/>
                    <a:p>
                      <a:pPr algn="l" fontAlgn="base">
                        <a:lnSpc>
                          <a:spcPts val="2160"/>
                        </a:lnSpc>
                        <a:buNone/>
                      </a:pPr>
                      <a:r>
                        <a:rPr lang="en-US" sz="1800" b="0" i="0">
                          <a:solidFill>
                            <a:srgbClr val="000000"/>
                          </a:solidFill>
                          <a:effectLst/>
                          <a:latin typeface="Avenir-Book"/>
                        </a:rPr>
                        <a:t>Long Beach</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Michael Pruitt</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Michael.Pruitt@csulb.edu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249448436"/>
                  </a:ext>
                </a:extLst>
              </a:tr>
              <a:tr h="361950">
                <a:tc>
                  <a:txBody>
                    <a:bodyPr/>
                    <a:lstStyle/>
                    <a:p>
                      <a:pPr algn="l" fontAlgn="base">
                        <a:lnSpc>
                          <a:spcPts val="2160"/>
                        </a:lnSpc>
                        <a:buNone/>
                      </a:pPr>
                      <a:r>
                        <a:rPr lang="en-US" sz="1800" b="0" i="0">
                          <a:solidFill>
                            <a:srgbClr val="000000"/>
                          </a:solidFill>
                          <a:effectLst/>
                          <a:latin typeface="Avenir-Book"/>
                        </a:rPr>
                        <a:t>Los Angeles</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Peter Diaz</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326725115"/>
                  </a:ext>
                </a:extLst>
              </a:tr>
              <a:tr h="361950">
                <a:tc>
                  <a:txBody>
                    <a:bodyPr/>
                    <a:lstStyle/>
                    <a:p>
                      <a:pPr algn="l" fontAlgn="base">
                        <a:lnSpc>
                          <a:spcPts val="2160"/>
                        </a:lnSpc>
                        <a:buNone/>
                      </a:pPr>
                      <a:r>
                        <a:rPr lang="en-US" sz="1800" b="0" i="0">
                          <a:solidFill>
                            <a:srgbClr val="000000"/>
                          </a:solidFill>
                          <a:effectLst/>
                          <a:latin typeface="Avenir-Book"/>
                        </a:rPr>
                        <a:t>Monterey Bay</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Sandra Amorim Ruiz</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P2P@csumb.edu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015372846"/>
                  </a:ext>
                </a:extLst>
              </a:tr>
              <a:tr h="361950">
                <a:tc>
                  <a:txBody>
                    <a:bodyPr/>
                    <a:lstStyle/>
                    <a:p>
                      <a:pPr algn="l" fontAlgn="base">
                        <a:lnSpc>
                          <a:spcPts val="2160"/>
                        </a:lnSpc>
                        <a:buNone/>
                      </a:pPr>
                      <a:r>
                        <a:rPr lang="en-US" sz="1800" b="0" i="0">
                          <a:solidFill>
                            <a:srgbClr val="000000"/>
                          </a:solidFill>
                          <a:effectLst/>
                          <a:latin typeface="Avenir-Book"/>
                        </a:rPr>
                        <a:t>Northridge</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Deborah Flugum</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Deborah.Flugum@csun.edu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008925358"/>
                  </a:ext>
                </a:extLst>
              </a:tr>
              <a:tr h="361950">
                <a:tc>
                  <a:txBody>
                    <a:bodyPr/>
                    <a:lstStyle/>
                    <a:p>
                      <a:pPr algn="l" fontAlgn="base">
                        <a:lnSpc>
                          <a:spcPts val="2160"/>
                        </a:lnSpc>
                        <a:buNone/>
                      </a:pPr>
                      <a:r>
                        <a:rPr lang="en-US" sz="1800" b="0" i="0">
                          <a:solidFill>
                            <a:srgbClr val="000000"/>
                          </a:solidFill>
                          <a:effectLst/>
                          <a:latin typeface="Avenir-Book"/>
                        </a:rPr>
                        <a:t>Sacramento</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Sebastian Head</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Sebastian.Head@csus.edu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124527332"/>
                  </a:ext>
                </a:extLst>
              </a:tr>
              <a:tr h="361950">
                <a:tc>
                  <a:txBody>
                    <a:bodyPr/>
                    <a:lstStyle/>
                    <a:p>
                      <a:pPr algn="l" fontAlgn="base">
                        <a:lnSpc>
                          <a:spcPts val="2160"/>
                        </a:lnSpc>
                        <a:buNone/>
                      </a:pPr>
                      <a:r>
                        <a:rPr lang="en-US" sz="1800" b="0" i="0">
                          <a:solidFill>
                            <a:srgbClr val="000000"/>
                          </a:solidFill>
                          <a:effectLst/>
                          <a:latin typeface="Avenir-Book"/>
                        </a:rPr>
                        <a:t>San Bernardino</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Jay Wood</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Jay.Wood@csusb.edu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386824245"/>
                  </a:ext>
                </a:extLst>
              </a:tr>
              <a:tr h="361950">
                <a:tc>
                  <a:txBody>
                    <a:bodyPr/>
                    <a:lstStyle/>
                    <a:p>
                      <a:pPr algn="l" fontAlgn="base">
                        <a:lnSpc>
                          <a:spcPts val="2160"/>
                        </a:lnSpc>
                        <a:buNone/>
                      </a:pPr>
                      <a:r>
                        <a:rPr lang="en-US" sz="1800" b="0" i="0">
                          <a:solidFill>
                            <a:srgbClr val="000000"/>
                          </a:solidFill>
                          <a:effectLst/>
                          <a:latin typeface="Avenir-Book"/>
                        </a:rPr>
                        <a:t>Stanislaus</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Nicole Lack</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NLack@csustan.edu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841786093"/>
                  </a:ext>
                </a:extLst>
              </a:tr>
              <a:tr h="361950">
                <a:tc>
                  <a:txBody>
                    <a:bodyPr/>
                    <a:lstStyle/>
                    <a:p>
                      <a:pPr algn="l" fontAlgn="base">
                        <a:lnSpc>
                          <a:spcPts val="2160"/>
                        </a:lnSpc>
                        <a:buNone/>
                      </a:pPr>
                      <a:r>
                        <a:rPr lang="en-US" sz="1800" b="0" i="0">
                          <a:solidFill>
                            <a:srgbClr val="000000"/>
                          </a:solidFill>
                          <a:effectLst/>
                          <a:latin typeface="Avenir-Book"/>
                        </a:rPr>
                        <a:t>San Francisco</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Doug </a:t>
                      </a:r>
                      <a:r>
                        <a:rPr lang="en-US" sz="1800" b="0" i="0" err="1">
                          <a:solidFill>
                            <a:srgbClr val="000000"/>
                          </a:solidFill>
                          <a:effectLst/>
                          <a:latin typeface="Avenir-Book"/>
                        </a:rPr>
                        <a:t>Londgren</a:t>
                      </a:r>
                      <a:endParaRPr lang="en-US" b="0" i="0" err="1">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Londgren@sfsu.edu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41463723"/>
                  </a:ext>
                </a:extLst>
              </a:tr>
              <a:tr h="361950">
                <a:tc>
                  <a:txBody>
                    <a:bodyPr/>
                    <a:lstStyle/>
                    <a:p>
                      <a:pPr algn="l" fontAlgn="base">
                        <a:lnSpc>
                          <a:spcPts val="2160"/>
                        </a:lnSpc>
                        <a:buNone/>
                      </a:pPr>
                      <a:r>
                        <a:rPr lang="en-US" sz="1800" b="0" i="0">
                          <a:solidFill>
                            <a:srgbClr val="000000"/>
                          </a:solidFill>
                          <a:effectLst/>
                          <a:latin typeface="Avenir-Book"/>
                        </a:rPr>
                        <a:t>San Jose</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Sara Bonakdar</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Sara.Bonakdar@sjsu.edu</a:t>
                      </a:r>
                      <a:endParaRPr lang="en-US" b="0" i="0">
                        <a:solidFill>
                          <a:srgbClr val="000000"/>
                        </a:solidFill>
                        <a:effectLst/>
                      </a:endParaRPr>
                    </a:p>
                  </a:txBody>
                  <a:tcPr>
                    <a:lnL w="9916" cap="flat" cmpd="sng" algn="ctr">
                      <a:solidFill>
                        <a:srgbClr val="FFFFFF"/>
                      </a:solidFill>
                      <a:prstDash val="solid"/>
                      <a:round/>
                      <a:headEnd type="none" w="med" len="med"/>
                      <a:tailEnd type="none" w="med" len="med"/>
                    </a:lnL>
                    <a:lnR w="9916" cap="flat" cmpd="sng" algn="ctr">
                      <a:solidFill>
                        <a:srgbClr val="FFFFFF"/>
                      </a:solidFill>
                      <a:prstDash val="solid"/>
                      <a:round/>
                      <a:headEnd type="none" w="med" len="med"/>
                      <a:tailEnd type="none" w="med" len="med"/>
                    </a:lnR>
                    <a:lnT w="9916" cap="flat" cmpd="sng" algn="ctr">
                      <a:solidFill>
                        <a:srgbClr val="FFFFFF"/>
                      </a:solidFill>
                      <a:prstDash val="solid"/>
                      <a:round/>
                      <a:headEnd type="none" w="med" len="med"/>
                      <a:tailEnd type="none" w="med" len="med"/>
                    </a:lnT>
                    <a:lnB w="99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289728224"/>
                  </a:ext>
                </a:extLst>
              </a:tr>
            </a:tbl>
          </a:graphicData>
        </a:graphic>
      </p:graphicFrame>
    </p:spTree>
    <p:extLst>
      <p:ext uri="{BB962C8B-B14F-4D97-AF65-F5344CB8AC3E}">
        <p14:creationId xmlns:p14="http://schemas.microsoft.com/office/powerpoint/2010/main" val="275289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A620C-7FAE-BE09-903A-461F02F7FF80}"/>
            </a:ext>
          </a:extLst>
        </p:cNvPr>
        <p:cNvGrpSpPr/>
        <p:nvPr/>
      </p:nvGrpSpPr>
      <p:grpSpPr>
        <a:xfrm>
          <a:off x="0" y="0"/>
          <a:ext cx="0" cy="0"/>
          <a:chOff x="0" y="0"/>
          <a:chExt cx="0" cy="0"/>
        </a:xfrm>
      </p:grpSpPr>
      <p:pic>
        <p:nvPicPr>
          <p:cNvPr id="4" name="Content Placeholder 3" descr="A paper with a push pin&#10;&#10;AI-generated content may be incorrect.">
            <a:extLst>
              <a:ext uri="{FF2B5EF4-FFF2-40B4-BE49-F238E27FC236}">
                <a16:creationId xmlns:a16="http://schemas.microsoft.com/office/drawing/2014/main" id="{DD8E7D78-7A76-B346-BEC7-CFCE78C48837}"/>
              </a:ext>
            </a:extLst>
          </p:cNvPr>
          <p:cNvPicPr>
            <a:picLocks noGrp="1" noChangeAspect="1"/>
          </p:cNvPicPr>
          <p:nvPr>
            <p:ph idx="1"/>
          </p:nvPr>
        </p:nvPicPr>
        <p:blipFill>
          <a:blip r:embed="rId2"/>
          <a:stretch>
            <a:fillRect/>
          </a:stretch>
        </p:blipFill>
        <p:spPr>
          <a:xfrm>
            <a:off x="3398410" y="1022195"/>
            <a:ext cx="4427233" cy="4351338"/>
          </a:xfrm>
          <a:prstGeom prst="rect">
            <a:avLst/>
          </a:prstGeom>
        </p:spPr>
      </p:pic>
      <p:pic>
        <p:nvPicPr>
          <p:cNvPr id="5" name="Picture 4" descr="A black background with grey letters&#10;&#10;AI-generated content may be incorrect.">
            <a:extLst>
              <a:ext uri="{FF2B5EF4-FFF2-40B4-BE49-F238E27FC236}">
                <a16:creationId xmlns:a16="http://schemas.microsoft.com/office/drawing/2014/main" id="{2A367CF6-6C52-0FDF-2CAC-2E4683168559}"/>
              </a:ext>
            </a:extLst>
          </p:cNvPr>
          <p:cNvPicPr>
            <a:picLocks noChangeAspect="1"/>
          </p:cNvPicPr>
          <p:nvPr/>
        </p:nvPicPr>
        <p:blipFill>
          <a:blip r:embed="rId3"/>
          <a:stretch>
            <a:fillRect/>
          </a:stretch>
        </p:blipFill>
        <p:spPr>
          <a:xfrm>
            <a:off x="4733539" y="3202717"/>
            <a:ext cx="3095625" cy="1276350"/>
          </a:xfrm>
          <a:prstGeom prst="rect">
            <a:avLst/>
          </a:prstGeom>
        </p:spPr>
      </p:pic>
    </p:spTree>
    <p:extLst>
      <p:ext uri="{BB962C8B-B14F-4D97-AF65-F5344CB8AC3E}">
        <p14:creationId xmlns:p14="http://schemas.microsoft.com/office/powerpoint/2010/main" val="420366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solidFill>
                  <a:srgbClr val="C00000"/>
                </a:solidFill>
                <a:latin typeface="Calibri"/>
                <a:ea typeface="MS PGothic"/>
                <a:cs typeface="Calibri"/>
              </a:rPr>
              <a:t>CSU</a:t>
            </a:r>
            <a:r>
              <a:rPr lang="en-US">
                <a:latin typeface="Calibri"/>
                <a:ea typeface="MS PGothic"/>
                <a:cs typeface="Calibri"/>
              </a:rPr>
              <a:t>BUY</a:t>
            </a:r>
          </a:p>
        </p:txBody>
      </p:sp>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4"/>
          <a:stretch>
            <a:fillRect/>
          </a:stretch>
        </p:blipFill>
        <p:spPr>
          <a:xfrm>
            <a:off x="1804032" y="1066198"/>
            <a:ext cx="8583936" cy="4849923"/>
          </a:xfrm>
          <a:prstGeom prst="rect">
            <a:avLst/>
          </a:prstGeom>
        </p:spPr>
      </p:pic>
      <p:sp>
        <p:nvSpPr>
          <p:cNvPr id="4" name="Slide Number Placeholder 2">
            <a:extLst>
              <a:ext uri="{FF2B5EF4-FFF2-40B4-BE49-F238E27FC236}">
                <a16:creationId xmlns:a16="http://schemas.microsoft.com/office/drawing/2014/main" id="{C26E1773-1EE3-31EF-A39D-274091622EC3}"/>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15</a:t>
            </a:fld>
            <a:endParaRPr lang="en-US"/>
          </a:p>
        </p:txBody>
      </p:sp>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194268" y="2332769"/>
            <a:ext cx="7125164" cy="21985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r>
              <a:rPr lang="en-US" sz="2400">
                <a:ea typeface="Calibri"/>
                <a:cs typeface="Arial"/>
              </a:rPr>
              <a:t>Key Objectives and Takeaways</a:t>
            </a:r>
          </a:p>
          <a:p>
            <a:pPr>
              <a:buClr>
                <a:srgbClr val="C00000"/>
              </a:buClr>
              <a:buFont typeface="Wingdings" panose="05000000000000000000" pitchFamily="2" charset="2"/>
              <a:buChar char="§"/>
            </a:pPr>
            <a:r>
              <a:rPr lang="en-US" sz="2400">
                <a:ea typeface="Calibri"/>
                <a:cs typeface="Arial"/>
              </a:rPr>
              <a:t>Q &amp; A</a:t>
            </a: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52BB8-60C6-D73B-F279-06A27A02D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FA131-C044-5AA7-4234-C2478FAD692E}"/>
              </a:ext>
            </a:extLst>
          </p:cNvPr>
          <p:cNvSpPr>
            <a:spLocks noGrp="1"/>
          </p:cNvSpPr>
          <p:nvPr>
            <p:ph type="title"/>
          </p:nvPr>
        </p:nvSpPr>
        <p:spPr>
          <a:xfrm>
            <a:off x="650788" y="327454"/>
            <a:ext cx="8099855" cy="491696"/>
          </a:xfrm>
        </p:spPr>
        <p:txBody>
          <a:bodyPr/>
          <a:lstStyle/>
          <a:p>
            <a:r>
              <a:rPr lang="en-US">
                <a:latin typeface="Calibri"/>
                <a:ea typeface="MS PGothic"/>
                <a:cs typeface="Calibri"/>
              </a:rPr>
              <a:t>Strategic Advisors</a:t>
            </a:r>
            <a:endParaRPr lang="en-US"/>
          </a:p>
        </p:txBody>
      </p:sp>
      <p:pic>
        <p:nvPicPr>
          <p:cNvPr id="4" name="Picture 3">
            <a:extLst>
              <a:ext uri="{FF2B5EF4-FFF2-40B4-BE49-F238E27FC236}">
                <a16:creationId xmlns:a16="http://schemas.microsoft.com/office/drawing/2014/main" id="{ECC894A9-E410-83DF-F7AA-E909D02AEE81}"/>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3" name="Picture 2" descr="A map of the state of california&#10;&#10;AI-generated content may be incorrect.">
            <a:extLst>
              <a:ext uri="{FF2B5EF4-FFF2-40B4-BE49-F238E27FC236}">
                <a16:creationId xmlns:a16="http://schemas.microsoft.com/office/drawing/2014/main" id="{56057DC7-3FD2-4575-B0B4-E778CCF99D01}"/>
              </a:ext>
            </a:extLst>
          </p:cNvPr>
          <p:cNvPicPr>
            <a:picLocks noChangeAspect="1"/>
          </p:cNvPicPr>
          <p:nvPr/>
        </p:nvPicPr>
        <p:blipFill>
          <a:blip r:embed="rId4"/>
          <a:stretch>
            <a:fillRect/>
          </a:stretch>
        </p:blipFill>
        <p:spPr>
          <a:xfrm>
            <a:off x="277734" y="988540"/>
            <a:ext cx="4881503" cy="4983893"/>
          </a:xfrm>
          <a:prstGeom prst="rect">
            <a:avLst/>
          </a:prstGeom>
        </p:spPr>
      </p:pic>
      <p:pic>
        <p:nvPicPr>
          <p:cNvPr id="5" name="Picture 4" descr="A group of dots in a row&#10;&#10;AI-generated content may be incorrect.">
            <a:extLst>
              <a:ext uri="{FF2B5EF4-FFF2-40B4-BE49-F238E27FC236}">
                <a16:creationId xmlns:a16="http://schemas.microsoft.com/office/drawing/2014/main" id="{45590BAF-A121-13C0-0052-6F11DD70D322}"/>
              </a:ext>
            </a:extLst>
          </p:cNvPr>
          <p:cNvPicPr>
            <a:picLocks noChangeAspect="1"/>
          </p:cNvPicPr>
          <p:nvPr/>
        </p:nvPicPr>
        <p:blipFill>
          <a:blip r:embed="rId5"/>
          <a:stretch>
            <a:fillRect/>
          </a:stretch>
        </p:blipFill>
        <p:spPr>
          <a:xfrm>
            <a:off x="5294999" y="1319470"/>
            <a:ext cx="6400543" cy="4322033"/>
          </a:xfrm>
          <a:prstGeom prst="rect">
            <a:avLst/>
          </a:prstGeom>
        </p:spPr>
      </p:pic>
    </p:spTree>
    <p:extLst>
      <p:ext uri="{BB962C8B-B14F-4D97-AF65-F5344CB8AC3E}">
        <p14:creationId xmlns:p14="http://schemas.microsoft.com/office/powerpoint/2010/main" val="34782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Configuration Disclaimer</a:t>
            </a:r>
            <a:endParaRPr 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A6064F9-4698-534A-C690-54DBE26B989A}"/>
              </a:ext>
            </a:extLst>
          </p:cNvPr>
          <p:cNvSpPr txBox="1"/>
          <p:nvPr/>
        </p:nvSpPr>
        <p:spPr>
          <a:xfrm>
            <a:off x="1657181" y="2274838"/>
            <a:ext cx="8877638" cy="2308324"/>
          </a:xfrm>
          <a:prstGeom prst="rect">
            <a:avLst/>
          </a:prstGeom>
          <a:noFill/>
        </p:spPr>
        <p:txBody>
          <a:bodyPr wrap="square" lIns="91440" tIns="45720" rIns="91440" bIns="45720" rtlCol="0" anchor="t">
            <a:spAutoFit/>
          </a:bodyPr>
          <a:lstStyle/>
          <a:p>
            <a:pPr algn="ctr"/>
            <a:r>
              <a:rPr lang="en-US" sz="2400" i="1">
                <a:latin typeface="Calibri" panose="020F0502020204030204" pitchFamily="34" charset="0"/>
                <a:cs typeface="Calibri" panose="020F0502020204030204" pitchFamily="34" charset="0"/>
              </a:rPr>
              <a:t>All functional materials, recommendations, and application configurations have been defined by the CSUBUY P2P Core Project Team based on best practice, initial requirements and specific insights from the live campuses.  </a:t>
            </a:r>
            <a:r>
              <a:rPr lang="en-US" sz="2400" b="1" i="1">
                <a:latin typeface="Calibri" panose="020F0502020204030204" pitchFamily="34" charset="0"/>
                <a:cs typeface="Calibri" panose="020F0502020204030204" pitchFamily="34" charset="0"/>
              </a:rPr>
              <a:t>The configuration shown today is in our Test Site.  You may see functionality that are in pending review by various user groups and may be subject change.</a:t>
            </a:r>
          </a:p>
        </p:txBody>
      </p:sp>
      <p:pic>
        <p:nvPicPr>
          <p:cNvPr id="3" name="Picture 2">
            <a:extLst>
              <a:ext uri="{FF2B5EF4-FFF2-40B4-BE49-F238E27FC236}">
                <a16:creationId xmlns:a16="http://schemas.microsoft.com/office/drawing/2014/main" id="{F14875DE-17A1-24BF-9549-2DF82F46C45E}"/>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69656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Configuration Disclaimer</vt:lpstr>
      <vt:lpstr>CSUBUY P2P: Requisition Workflow Steps</vt:lpstr>
      <vt:lpstr>CSUBUY P2P:  Facilities Overview</vt:lpstr>
      <vt:lpstr>PowerPoint Presentation</vt:lpstr>
      <vt:lpstr>CSUBUY P2P: Campus Contact</vt:lpstr>
      <vt:lpstr>PowerPoint Presentation</vt:lpstr>
      <vt:lpstr>CSUBUY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revision>1</cp:revision>
  <dcterms:created xsi:type="dcterms:W3CDTF">2022-04-06T20:53:00Z</dcterms:created>
  <dcterms:modified xsi:type="dcterms:W3CDTF">2025-08-13T17:04:23Z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