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0" r:id="rId3"/>
    <p:sldId id="257" r:id="rId4"/>
    <p:sldId id="258" r:id="rId5"/>
    <p:sldId id="259" r:id="rId6"/>
    <p:sldId id="265" r:id="rId7"/>
    <p:sldId id="260" r:id="rId8"/>
    <p:sldId id="261" r:id="rId9"/>
    <p:sldId id="262" r:id="rId10"/>
    <p:sldId id="263" r:id="rId11"/>
    <p:sldId id="264" r:id="rId12"/>
    <p:sldId id="271" r:id="rId13"/>
    <p:sldId id="272" r:id="rId14"/>
    <p:sldId id="269" r:id="rId15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680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-35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dner, Sharyn" userId="136ce601-4bc7-4ffa-97ef-09d951c1b31c" providerId="ADAL" clId="{0C5C1C63-7DCE-4811-A0B1-0888B101AC10}"/>
    <pc:docChg chg="modSld">
      <pc:chgData name="Gardner, Sharyn" userId="136ce601-4bc7-4ffa-97ef-09d951c1b31c" providerId="ADAL" clId="{0C5C1C63-7DCE-4811-A0B1-0888B101AC10}" dt="2025-03-20T00:38:11.426" v="16" actId="20577"/>
      <pc:docMkLst>
        <pc:docMk/>
      </pc:docMkLst>
      <pc:sldChg chg="modSp mod">
        <pc:chgData name="Gardner, Sharyn" userId="136ce601-4bc7-4ffa-97ef-09d951c1b31c" providerId="ADAL" clId="{0C5C1C63-7DCE-4811-A0B1-0888B101AC10}" dt="2025-03-20T00:37:46.925" v="12" actId="1037"/>
        <pc:sldMkLst>
          <pc:docMk/>
          <pc:sldMk cId="0" sldId="258"/>
        </pc:sldMkLst>
        <pc:spChg chg="mod">
          <ac:chgData name="Gardner, Sharyn" userId="136ce601-4bc7-4ffa-97ef-09d951c1b31c" providerId="ADAL" clId="{0C5C1C63-7DCE-4811-A0B1-0888B101AC10}" dt="2025-03-20T00:37:46.925" v="12" actId="1037"/>
          <ac:spMkLst>
            <pc:docMk/>
            <pc:sldMk cId="0" sldId="258"/>
            <ac:spMk id="3" creationId="{00000000-0000-0000-0000-000000000000}"/>
          </ac:spMkLst>
        </pc:spChg>
      </pc:sldChg>
      <pc:sldChg chg="modSp mod">
        <pc:chgData name="Gardner, Sharyn" userId="136ce601-4bc7-4ffa-97ef-09d951c1b31c" providerId="ADAL" clId="{0C5C1C63-7DCE-4811-A0B1-0888B101AC10}" dt="2025-03-20T00:37:35.441" v="6" actId="14100"/>
        <pc:sldMkLst>
          <pc:docMk/>
          <pc:sldMk cId="0" sldId="259"/>
        </pc:sldMkLst>
        <pc:spChg chg="mod">
          <ac:chgData name="Gardner, Sharyn" userId="136ce601-4bc7-4ffa-97ef-09d951c1b31c" providerId="ADAL" clId="{0C5C1C63-7DCE-4811-A0B1-0888B101AC10}" dt="2025-03-20T00:37:35.441" v="6" actId="14100"/>
          <ac:spMkLst>
            <pc:docMk/>
            <pc:sldMk cId="0" sldId="259"/>
            <ac:spMk id="3" creationId="{00000000-0000-0000-0000-000000000000}"/>
          </ac:spMkLst>
        </pc:spChg>
      </pc:sldChg>
      <pc:sldChg chg="modSp mod">
        <pc:chgData name="Gardner, Sharyn" userId="136ce601-4bc7-4ffa-97ef-09d951c1b31c" providerId="ADAL" clId="{0C5C1C63-7DCE-4811-A0B1-0888B101AC10}" dt="2025-03-20T00:38:11.426" v="16" actId="20577"/>
        <pc:sldMkLst>
          <pc:docMk/>
          <pc:sldMk cId="0" sldId="265"/>
        </pc:sldMkLst>
        <pc:spChg chg="mod">
          <ac:chgData name="Gardner, Sharyn" userId="136ce601-4bc7-4ffa-97ef-09d951c1b31c" providerId="ADAL" clId="{0C5C1C63-7DCE-4811-A0B1-0888B101AC10}" dt="2025-03-20T00:38:11.426" v="16" actId="20577"/>
          <ac:spMkLst>
            <pc:docMk/>
            <pc:sldMk cId="0" sldId="265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B6A77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A3C2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B6A77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A3C2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B6A77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B6A77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5195620"/>
            <a:ext cx="9143999" cy="166237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9955" y="461581"/>
            <a:ext cx="7324089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B6A77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510385"/>
            <a:ext cx="7994015" cy="38296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A3C2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58292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86660" y="1600200"/>
            <a:ext cx="477266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4000" spc="-10" dirty="0" err="1"/>
              <a:t>CourseMatch</a:t>
            </a:r>
            <a:r>
              <a:rPr sz="4000" spc="-100" dirty="0"/>
              <a:t> </a:t>
            </a:r>
            <a:r>
              <a:rPr sz="4000" spc="-10" dirty="0"/>
              <a:t>Program</a:t>
            </a:r>
            <a:endParaRPr sz="4000" dirty="0"/>
          </a:p>
        </p:txBody>
      </p:sp>
      <p:sp>
        <p:nvSpPr>
          <p:cNvPr id="4" name="object 4"/>
          <p:cNvSpPr txBox="1"/>
          <p:nvPr/>
        </p:nvSpPr>
        <p:spPr>
          <a:xfrm>
            <a:off x="3886660" y="2932809"/>
            <a:ext cx="441914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dirty="0">
                <a:solidFill>
                  <a:srgbClr val="FFFFFF"/>
                </a:solidFill>
                <a:latin typeface="Calibri"/>
                <a:cs typeface="Calibri"/>
              </a:rPr>
              <a:t>Sharyn Gardner</a:t>
            </a:r>
            <a:endParaRPr sz="24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lang="en-US" sz="2400" dirty="0">
                <a:solidFill>
                  <a:srgbClr val="FFFFFF"/>
                </a:solidFill>
                <a:latin typeface="Calibri"/>
                <a:cs typeface="Calibri"/>
              </a:rPr>
              <a:t>Director of Undergraduate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Studies</a:t>
            </a:r>
            <a:endParaRPr lang="en-US" sz="2400" spc="-10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Academic</a:t>
            </a:r>
            <a:r>
              <a:rPr sz="24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Affairs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9883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A3C29"/>
                </a:solidFill>
              </a:rPr>
              <a:t>How</a:t>
            </a:r>
            <a:r>
              <a:rPr spc="-70" dirty="0">
                <a:solidFill>
                  <a:srgbClr val="0A3C29"/>
                </a:solidFill>
              </a:rPr>
              <a:t> </a:t>
            </a:r>
            <a:r>
              <a:rPr spc="-140" dirty="0">
                <a:solidFill>
                  <a:srgbClr val="0A3C29"/>
                </a:solidFill>
              </a:rPr>
              <a:t>To</a:t>
            </a:r>
            <a:r>
              <a:rPr spc="-35" dirty="0">
                <a:solidFill>
                  <a:srgbClr val="0A3C29"/>
                </a:solidFill>
              </a:rPr>
              <a:t> </a:t>
            </a:r>
            <a:r>
              <a:rPr dirty="0">
                <a:solidFill>
                  <a:srgbClr val="0A3C29"/>
                </a:solidFill>
              </a:rPr>
              <a:t>Obtain</a:t>
            </a:r>
            <a:r>
              <a:rPr spc="-50" dirty="0">
                <a:solidFill>
                  <a:srgbClr val="0A3C29"/>
                </a:solidFill>
              </a:rPr>
              <a:t> </a:t>
            </a:r>
            <a:r>
              <a:rPr dirty="0">
                <a:solidFill>
                  <a:srgbClr val="0A3C29"/>
                </a:solidFill>
              </a:rPr>
              <a:t>DFW</a:t>
            </a:r>
            <a:r>
              <a:rPr spc="-55" dirty="0">
                <a:solidFill>
                  <a:srgbClr val="0A3C29"/>
                </a:solidFill>
              </a:rPr>
              <a:t> </a:t>
            </a:r>
            <a:r>
              <a:rPr spc="-20" dirty="0">
                <a:solidFill>
                  <a:srgbClr val="0A3C29"/>
                </a:solidFill>
              </a:rPr>
              <a:t>Rate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2439" y="1278346"/>
            <a:ext cx="4417060" cy="430530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355600" marR="461009" indent="-342900">
              <a:lnSpc>
                <a:spcPts val="2810"/>
              </a:lnSpc>
              <a:spcBef>
                <a:spcPts val="455"/>
              </a:spcBef>
              <a:buClr>
                <a:srgbClr val="D0CA81"/>
              </a:buClr>
              <a:buFont typeface="Arial"/>
              <a:buChar char="•"/>
              <a:tabLst>
                <a:tab pos="355600" algn="l"/>
              </a:tabLst>
            </a:pPr>
            <a:r>
              <a:rPr sz="2600" dirty="0">
                <a:solidFill>
                  <a:srgbClr val="0A3C29"/>
                </a:solidFill>
                <a:latin typeface="Calibri"/>
                <a:cs typeface="Calibri"/>
              </a:rPr>
              <a:t>Use</a:t>
            </a:r>
            <a:r>
              <a:rPr sz="2600" spc="-7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A3C29"/>
                </a:solidFill>
                <a:latin typeface="Calibri"/>
                <a:cs typeface="Calibri"/>
              </a:rPr>
              <a:t>own</a:t>
            </a:r>
            <a:r>
              <a:rPr sz="2600" spc="-3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A3C29"/>
                </a:solidFill>
                <a:latin typeface="Calibri"/>
                <a:cs typeface="Calibri"/>
              </a:rPr>
              <a:t>grade</a:t>
            </a:r>
            <a:r>
              <a:rPr sz="2600" spc="-7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A3C29"/>
                </a:solidFill>
                <a:latin typeface="Calibri"/>
                <a:cs typeface="Calibri"/>
              </a:rPr>
              <a:t>roster</a:t>
            </a:r>
            <a:r>
              <a:rPr sz="2600" spc="-6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600" spc="-20" dirty="0">
                <a:solidFill>
                  <a:srgbClr val="0A3C29"/>
                </a:solidFill>
                <a:latin typeface="Calibri"/>
                <a:cs typeface="Calibri"/>
              </a:rPr>
              <a:t>from </a:t>
            </a:r>
            <a:r>
              <a:rPr sz="2600" dirty="0">
                <a:solidFill>
                  <a:srgbClr val="0A3C29"/>
                </a:solidFill>
                <a:latin typeface="Calibri"/>
                <a:cs typeface="Calibri"/>
              </a:rPr>
              <a:t>prior</a:t>
            </a:r>
            <a:r>
              <a:rPr sz="2600" spc="-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0A3C29"/>
                </a:solidFill>
                <a:latin typeface="Calibri"/>
                <a:cs typeface="Calibri"/>
              </a:rPr>
              <a:t>semesters</a:t>
            </a:r>
            <a:endParaRPr sz="2600">
              <a:latin typeface="Calibri"/>
              <a:cs typeface="Calibri"/>
            </a:endParaRPr>
          </a:p>
          <a:p>
            <a:pPr marL="355600" marR="5080" indent="-343535">
              <a:lnSpc>
                <a:spcPts val="2810"/>
              </a:lnSpc>
              <a:spcBef>
                <a:spcPts val="620"/>
              </a:spcBef>
              <a:buClr>
                <a:srgbClr val="D0CA81"/>
              </a:buClr>
              <a:buFont typeface="Arial"/>
              <a:buChar char="•"/>
              <a:tabLst>
                <a:tab pos="355600" algn="l"/>
              </a:tabLst>
            </a:pPr>
            <a:r>
              <a:rPr sz="2600" dirty="0">
                <a:solidFill>
                  <a:srgbClr val="0A3C29"/>
                </a:solidFill>
                <a:latin typeface="Calibri"/>
                <a:cs typeface="Calibri"/>
              </a:rPr>
              <a:t>Access</a:t>
            </a:r>
            <a:r>
              <a:rPr sz="2600" spc="-7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A3C29"/>
                </a:solidFill>
                <a:latin typeface="Calibri"/>
                <a:cs typeface="Calibri"/>
              </a:rPr>
              <a:t>via</a:t>
            </a:r>
            <a:r>
              <a:rPr sz="2600" spc="-2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A3C29"/>
                </a:solidFill>
                <a:latin typeface="Calibri"/>
                <a:cs typeface="Calibri"/>
              </a:rPr>
              <a:t>Faculty</a:t>
            </a:r>
            <a:r>
              <a:rPr sz="2600" spc="-3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A3C29"/>
                </a:solidFill>
                <a:latin typeface="Calibri"/>
                <a:cs typeface="Calibri"/>
              </a:rPr>
              <a:t>Center</a:t>
            </a:r>
            <a:r>
              <a:rPr sz="2600" spc="-6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A3C29"/>
                </a:solidFill>
                <a:latin typeface="Calibri"/>
                <a:cs typeface="Calibri"/>
              </a:rPr>
              <a:t>–</a:t>
            </a:r>
            <a:r>
              <a:rPr sz="2600" spc="-25" dirty="0">
                <a:solidFill>
                  <a:srgbClr val="0A3C29"/>
                </a:solidFill>
                <a:latin typeface="Calibri"/>
                <a:cs typeface="Calibri"/>
              </a:rPr>
              <a:t> go </a:t>
            </a:r>
            <a:r>
              <a:rPr sz="2600" dirty="0">
                <a:solidFill>
                  <a:srgbClr val="0A3C29"/>
                </a:solidFill>
                <a:latin typeface="Calibri"/>
                <a:cs typeface="Calibri"/>
              </a:rPr>
              <a:t>to</a:t>
            </a:r>
            <a:r>
              <a:rPr sz="2600" spc="-6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A3C29"/>
                </a:solidFill>
                <a:latin typeface="Calibri"/>
                <a:cs typeface="Calibri"/>
              </a:rPr>
              <a:t>semester</a:t>
            </a:r>
            <a:r>
              <a:rPr sz="2600" spc="-8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A3C29"/>
                </a:solidFill>
                <a:latin typeface="Calibri"/>
                <a:cs typeface="Calibri"/>
              </a:rPr>
              <a:t>last</a:t>
            </a:r>
            <a:r>
              <a:rPr sz="2600" spc="-6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A3C29"/>
                </a:solidFill>
                <a:latin typeface="Calibri"/>
                <a:cs typeface="Calibri"/>
              </a:rPr>
              <a:t>taught</a:t>
            </a:r>
            <a:r>
              <a:rPr sz="2600" spc="-4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0A3C29"/>
                </a:solidFill>
                <a:latin typeface="Calibri"/>
                <a:cs typeface="Calibri"/>
              </a:rPr>
              <a:t>course</a:t>
            </a:r>
            <a:endParaRPr sz="26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270"/>
              </a:spcBef>
              <a:buClr>
                <a:srgbClr val="D0CA81"/>
              </a:buClr>
              <a:buFont typeface="Arial"/>
              <a:buChar char="•"/>
              <a:tabLst>
                <a:tab pos="354965" algn="l"/>
              </a:tabLst>
            </a:pPr>
            <a:r>
              <a:rPr sz="2600" dirty="0">
                <a:solidFill>
                  <a:srgbClr val="0A3C29"/>
                </a:solidFill>
                <a:latin typeface="Calibri"/>
                <a:cs typeface="Calibri"/>
              </a:rPr>
              <a:t>Click</a:t>
            </a:r>
            <a:r>
              <a:rPr sz="2600" spc="-5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A3C29"/>
                </a:solidFill>
                <a:latin typeface="Calibri"/>
                <a:cs typeface="Calibri"/>
              </a:rPr>
              <a:t>on</a:t>
            </a:r>
            <a:r>
              <a:rPr sz="2600" spc="-4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A3C29"/>
                </a:solidFill>
                <a:latin typeface="Calibri"/>
                <a:cs typeface="Calibri"/>
              </a:rPr>
              <a:t>grade</a:t>
            </a:r>
            <a:r>
              <a:rPr sz="2600" spc="-5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A3C29"/>
                </a:solidFill>
                <a:latin typeface="Calibri"/>
                <a:cs typeface="Calibri"/>
              </a:rPr>
              <a:t>roster</a:t>
            </a:r>
            <a:r>
              <a:rPr sz="2600" spc="-5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600" spc="-20" dirty="0">
                <a:solidFill>
                  <a:srgbClr val="0A3C29"/>
                </a:solidFill>
                <a:latin typeface="Calibri"/>
                <a:cs typeface="Calibri"/>
              </a:rPr>
              <a:t>icon</a:t>
            </a:r>
            <a:endParaRPr sz="2600">
              <a:latin typeface="Calibri"/>
              <a:cs typeface="Calibri"/>
            </a:endParaRPr>
          </a:p>
          <a:p>
            <a:pPr marL="355600" marR="796290" indent="-342900">
              <a:lnSpc>
                <a:spcPts val="2810"/>
              </a:lnSpc>
              <a:spcBef>
                <a:spcPts val="660"/>
              </a:spcBef>
              <a:buClr>
                <a:srgbClr val="D0CA81"/>
              </a:buClr>
              <a:buFont typeface="Arial"/>
              <a:buChar char="•"/>
              <a:tabLst>
                <a:tab pos="355600" algn="l"/>
              </a:tabLst>
            </a:pPr>
            <a:r>
              <a:rPr sz="2600" dirty="0">
                <a:solidFill>
                  <a:srgbClr val="0A3C29"/>
                </a:solidFill>
                <a:latin typeface="Calibri"/>
                <a:cs typeface="Calibri"/>
              </a:rPr>
              <a:t>Enter</a:t>
            </a:r>
            <a:r>
              <a:rPr sz="2600" spc="-7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A3C29"/>
                </a:solidFill>
                <a:latin typeface="Calibri"/>
                <a:cs typeface="Calibri"/>
              </a:rPr>
              <a:t>grade</a:t>
            </a:r>
            <a:r>
              <a:rPr sz="2600" spc="-8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A3C29"/>
                </a:solidFill>
                <a:latin typeface="Calibri"/>
                <a:cs typeface="Calibri"/>
              </a:rPr>
              <a:t>counts</a:t>
            </a:r>
            <a:r>
              <a:rPr sz="2600" spc="-7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600" spc="-20" dirty="0">
                <a:solidFill>
                  <a:srgbClr val="0A3C29"/>
                </a:solidFill>
                <a:latin typeface="Calibri"/>
                <a:cs typeface="Calibri"/>
              </a:rPr>
              <a:t>into </a:t>
            </a:r>
            <a:r>
              <a:rPr sz="2600" dirty="0">
                <a:solidFill>
                  <a:srgbClr val="0A3C29"/>
                </a:solidFill>
                <a:latin typeface="Calibri"/>
                <a:cs typeface="Calibri"/>
              </a:rPr>
              <a:t>template;</a:t>
            </a:r>
            <a:r>
              <a:rPr sz="2600" spc="-6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A3C29"/>
                </a:solidFill>
                <a:latin typeface="Calibri"/>
                <a:cs typeface="Calibri"/>
              </a:rPr>
              <a:t>DFW</a:t>
            </a:r>
            <a:r>
              <a:rPr sz="2600" spc="-5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600" spc="-20" dirty="0">
                <a:solidFill>
                  <a:srgbClr val="0A3C29"/>
                </a:solidFill>
                <a:latin typeface="Calibri"/>
                <a:cs typeface="Calibri"/>
              </a:rPr>
              <a:t>rate </a:t>
            </a:r>
            <a:r>
              <a:rPr sz="2600" dirty="0">
                <a:solidFill>
                  <a:srgbClr val="0A3C29"/>
                </a:solidFill>
                <a:latin typeface="Calibri"/>
                <a:cs typeface="Calibri"/>
              </a:rPr>
              <a:t>automatically</a:t>
            </a:r>
            <a:r>
              <a:rPr sz="2600" spc="-10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0A3C29"/>
                </a:solidFill>
                <a:latin typeface="Calibri"/>
                <a:cs typeface="Calibri"/>
              </a:rPr>
              <a:t>calculated</a:t>
            </a:r>
            <a:endParaRPr sz="2600">
              <a:latin typeface="Calibri"/>
              <a:cs typeface="Calibri"/>
            </a:endParaRPr>
          </a:p>
          <a:p>
            <a:pPr marL="355600" marR="77470" indent="-342900">
              <a:lnSpc>
                <a:spcPts val="2810"/>
              </a:lnSpc>
              <a:spcBef>
                <a:spcPts val="620"/>
              </a:spcBef>
              <a:buClr>
                <a:srgbClr val="D0CA81"/>
              </a:buClr>
              <a:buFont typeface="Arial"/>
              <a:buChar char="•"/>
              <a:tabLst>
                <a:tab pos="355600" algn="l"/>
              </a:tabLst>
            </a:pPr>
            <a:r>
              <a:rPr sz="2600" dirty="0">
                <a:solidFill>
                  <a:srgbClr val="0A3C29"/>
                </a:solidFill>
                <a:latin typeface="Calibri"/>
                <a:cs typeface="Calibri"/>
              </a:rPr>
              <a:t>OR…use</a:t>
            </a:r>
            <a:r>
              <a:rPr sz="2600" spc="-5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A3C29"/>
                </a:solidFill>
                <a:latin typeface="Calibri"/>
                <a:cs typeface="Calibri"/>
              </a:rPr>
              <a:t>the</a:t>
            </a:r>
            <a:r>
              <a:rPr sz="2600" spc="-4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A3C29"/>
                </a:solidFill>
                <a:latin typeface="Calibri"/>
                <a:cs typeface="Calibri"/>
              </a:rPr>
              <a:t>grades</a:t>
            </a:r>
            <a:r>
              <a:rPr sz="2600" spc="-4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A3C29"/>
                </a:solidFill>
                <a:latin typeface="Calibri"/>
                <a:cs typeface="Calibri"/>
              </a:rPr>
              <a:t>in</a:t>
            </a:r>
            <a:r>
              <a:rPr sz="2600" spc="-20" dirty="0">
                <a:solidFill>
                  <a:srgbClr val="0A3C29"/>
                </a:solidFill>
                <a:latin typeface="Calibri"/>
                <a:cs typeface="Calibri"/>
              </a:rPr>
              <a:t> your </a:t>
            </a:r>
            <a:r>
              <a:rPr sz="2600" dirty="0">
                <a:solidFill>
                  <a:srgbClr val="0A3C29"/>
                </a:solidFill>
                <a:latin typeface="Calibri"/>
                <a:cs typeface="Calibri"/>
              </a:rPr>
              <a:t>Canvas</a:t>
            </a:r>
            <a:r>
              <a:rPr sz="2600" spc="-7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A3C29"/>
                </a:solidFill>
                <a:latin typeface="Calibri"/>
                <a:cs typeface="Calibri"/>
              </a:rPr>
              <a:t>course(s);</a:t>
            </a:r>
            <a:r>
              <a:rPr sz="2600" spc="-8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A3C29"/>
                </a:solidFill>
                <a:latin typeface="Calibri"/>
                <a:cs typeface="Calibri"/>
              </a:rPr>
              <a:t>both</a:t>
            </a:r>
            <a:r>
              <a:rPr sz="2600" spc="-7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0A3C29"/>
                </a:solidFill>
                <a:latin typeface="Calibri"/>
                <a:cs typeface="Calibri"/>
              </a:rPr>
              <a:t>can</a:t>
            </a:r>
            <a:r>
              <a:rPr sz="2600" spc="-6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600" spc="-25" dirty="0">
                <a:solidFill>
                  <a:srgbClr val="0A3C29"/>
                </a:solidFill>
                <a:latin typeface="Calibri"/>
                <a:cs typeface="Calibri"/>
              </a:rPr>
              <a:t>be </a:t>
            </a:r>
            <a:r>
              <a:rPr sz="2600" spc="-10" dirty="0">
                <a:solidFill>
                  <a:srgbClr val="0A3C29"/>
                </a:solidFill>
                <a:latin typeface="Calibri"/>
                <a:cs typeface="Calibri"/>
              </a:rPr>
              <a:t>sorted</a:t>
            </a:r>
            <a:endParaRPr sz="26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710053" y="1136903"/>
            <a:ext cx="4347210" cy="4780915"/>
            <a:chOff x="4710053" y="1136903"/>
            <a:chExt cx="4347210" cy="478091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163312" y="1136903"/>
              <a:ext cx="3061715" cy="2028431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52944" y="2961131"/>
              <a:ext cx="1504186" cy="2956547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710053" y="3334511"/>
              <a:ext cx="979038" cy="112469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9883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A3C29"/>
                </a:solidFill>
              </a:rPr>
              <a:t>How</a:t>
            </a:r>
            <a:r>
              <a:rPr spc="-70" dirty="0">
                <a:solidFill>
                  <a:srgbClr val="0A3C29"/>
                </a:solidFill>
              </a:rPr>
              <a:t> </a:t>
            </a:r>
            <a:r>
              <a:rPr spc="-140" dirty="0">
                <a:solidFill>
                  <a:srgbClr val="0A3C29"/>
                </a:solidFill>
              </a:rPr>
              <a:t>To</a:t>
            </a:r>
            <a:r>
              <a:rPr spc="-35" dirty="0">
                <a:solidFill>
                  <a:srgbClr val="0A3C29"/>
                </a:solidFill>
              </a:rPr>
              <a:t> </a:t>
            </a:r>
            <a:r>
              <a:rPr dirty="0">
                <a:solidFill>
                  <a:srgbClr val="0A3C29"/>
                </a:solidFill>
              </a:rPr>
              <a:t>Obtain</a:t>
            </a:r>
            <a:r>
              <a:rPr spc="-50" dirty="0">
                <a:solidFill>
                  <a:srgbClr val="0A3C29"/>
                </a:solidFill>
              </a:rPr>
              <a:t> </a:t>
            </a:r>
            <a:r>
              <a:rPr dirty="0">
                <a:solidFill>
                  <a:srgbClr val="0A3C29"/>
                </a:solidFill>
              </a:rPr>
              <a:t>DFW</a:t>
            </a:r>
            <a:r>
              <a:rPr spc="-55" dirty="0">
                <a:solidFill>
                  <a:srgbClr val="0A3C29"/>
                </a:solidFill>
              </a:rPr>
              <a:t> </a:t>
            </a:r>
            <a:r>
              <a:rPr spc="-20" dirty="0">
                <a:solidFill>
                  <a:srgbClr val="0A3C29"/>
                </a:solidFill>
              </a:rPr>
              <a:t>Rate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35940" y="1510385"/>
            <a:ext cx="7994015" cy="338426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770"/>
              </a:spcBef>
              <a:buClr>
                <a:srgbClr val="D0CA81"/>
              </a:buClr>
              <a:buFont typeface="Arial"/>
              <a:buChar char="•"/>
              <a:tabLst>
                <a:tab pos="354965" algn="l"/>
              </a:tabLst>
            </a:pPr>
            <a:r>
              <a:rPr dirty="0"/>
              <a:t>Can</a:t>
            </a:r>
            <a:r>
              <a:rPr spc="-75" dirty="0"/>
              <a:t> </a:t>
            </a:r>
            <a:r>
              <a:rPr dirty="0"/>
              <a:t>show</a:t>
            </a:r>
            <a:r>
              <a:rPr spc="-40" dirty="0"/>
              <a:t> </a:t>
            </a:r>
            <a:r>
              <a:rPr dirty="0"/>
              <a:t>three</a:t>
            </a:r>
            <a:r>
              <a:rPr spc="-65" dirty="0"/>
              <a:t> </a:t>
            </a:r>
            <a:r>
              <a:rPr dirty="0"/>
              <a:t>of</a:t>
            </a:r>
            <a:r>
              <a:rPr spc="-65" dirty="0"/>
              <a:t> </a:t>
            </a:r>
            <a:r>
              <a:rPr dirty="0"/>
              <a:t>own</a:t>
            </a:r>
            <a:r>
              <a:rPr spc="-60" dirty="0"/>
              <a:t> </a:t>
            </a:r>
            <a:r>
              <a:rPr dirty="0"/>
              <a:t>prior</a:t>
            </a:r>
            <a:r>
              <a:rPr spc="-50" dirty="0"/>
              <a:t> </a:t>
            </a:r>
            <a:r>
              <a:rPr spc="-20" dirty="0"/>
              <a:t>semesters</a:t>
            </a:r>
            <a:r>
              <a:rPr spc="-55" dirty="0"/>
              <a:t> </a:t>
            </a:r>
            <a:r>
              <a:rPr spc="-10" dirty="0"/>
              <a:t>taught</a:t>
            </a:r>
          </a:p>
          <a:p>
            <a:pPr marL="355600" marR="568960" indent="-343535">
              <a:lnSpc>
                <a:spcPct val="100000"/>
              </a:lnSpc>
              <a:spcBef>
                <a:spcPts val="675"/>
              </a:spcBef>
              <a:buClr>
                <a:srgbClr val="D0CA81"/>
              </a:buClr>
              <a:buFont typeface="Arial"/>
              <a:buChar char="•"/>
              <a:tabLst>
                <a:tab pos="355600" algn="l"/>
              </a:tabLst>
            </a:pPr>
            <a:r>
              <a:rPr dirty="0"/>
              <a:t>Or</a:t>
            </a:r>
            <a:r>
              <a:rPr spc="-70" dirty="0"/>
              <a:t> </a:t>
            </a:r>
            <a:r>
              <a:rPr spc="-10" dirty="0"/>
              <a:t>compare</a:t>
            </a:r>
            <a:r>
              <a:rPr spc="-80" dirty="0"/>
              <a:t> </a:t>
            </a:r>
            <a:r>
              <a:rPr dirty="0"/>
              <a:t>to</a:t>
            </a:r>
            <a:r>
              <a:rPr spc="-75" dirty="0"/>
              <a:t> </a:t>
            </a:r>
            <a:r>
              <a:rPr dirty="0"/>
              <a:t>other</a:t>
            </a:r>
            <a:r>
              <a:rPr spc="-70" dirty="0"/>
              <a:t> </a:t>
            </a:r>
            <a:r>
              <a:rPr spc="-30" dirty="0"/>
              <a:t>face-to-</a:t>
            </a:r>
            <a:r>
              <a:rPr dirty="0"/>
              <a:t>face</a:t>
            </a:r>
            <a:r>
              <a:rPr spc="-75" dirty="0"/>
              <a:t> </a:t>
            </a:r>
            <a:r>
              <a:rPr dirty="0"/>
              <a:t>course</a:t>
            </a:r>
            <a:r>
              <a:rPr spc="-55" dirty="0"/>
              <a:t> </a:t>
            </a:r>
            <a:r>
              <a:rPr spc="-10" dirty="0"/>
              <a:t>sections </a:t>
            </a:r>
            <a:r>
              <a:rPr dirty="0"/>
              <a:t>from</a:t>
            </a:r>
            <a:r>
              <a:rPr spc="-80" dirty="0"/>
              <a:t> </a:t>
            </a:r>
            <a:r>
              <a:rPr lang="en-US" dirty="0"/>
              <a:t>prior three years</a:t>
            </a:r>
            <a:endParaRPr spc="-20" dirty="0"/>
          </a:p>
          <a:p>
            <a:pPr marL="354965" indent="-342265">
              <a:lnSpc>
                <a:spcPct val="100000"/>
              </a:lnSpc>
              <a:spcBef>
                <a:spcPts val="670"/>
              </a:spcBef>
              <a:buClr>
                <a:srgbClr val="D0CA81"/>
              </a:buClr>
              <a:buFont typeface="Arial"/>
              <a:buChar char="•"/>
              <a:tabLst>
                <a:tab pos="354965" algn="l"/>
              </a:tabLst>
            </a:pPr>
            <a:r>
              <a:rPr dirty="0"/>
              <a:t>Can</a:t>
            </a:r>
            <a:r>
              <a:rPr spc="-85" dirty="0"/>
              <a:t> </a:t>
            </a:r>
            <a:r>
              <a:rPr dirty="0"/>
              <a:t>compare</a:t>
            </a:r>
            <a:r>
              <a:rPr spc="-60" dirty="0"/>
              <a:t> </a:t>
            </a:r>
            <a:r>
              <a:rPr dirty="0"/>
              <a:t>your</a:t>
            </a:r>
            <a:r>
              <a:rPr spc="-60" dirty="0"/>
              <a:t> </a:t>
            </a:r>
            <a:r>
              <a:rPr dirty="0"/>
              <a:t>own</a:t>
            </a:r>
            <a:r>
              <a:rPr spc="-70" dirty="0"/>
              <a:t> </a:t>
            </a:r>
            <a:r>
              <a:rPr dirty="0"/>
              <a:t>online</a:t>
            </a:r>
            <a:r>
              <a:rPr spc="-65" dirty="0"/>
              <a:t> </a:t>
            </a:r>
            <a:r>
              <a:rPr dirty="0"/>
              <a:t>vs</a:t>
            </a:r>
            <a:r>
              <a:rPr spc="-65" dirty="0"/>
              <a:t> </a:t>
            </a:r>
            <a:r>
              <a:rPr spc="-30" dirty="0"/>
              <a:t>face-to-</a:t>
            </a:r>
            <a:r>
              <a:rPr spc="-20" dirty="0"/>
              <a:t>face</a:t>
            </a:r>
          </a:p>
          <a:p>
            <a:pPr marL="355600" marR="5080" indent="-342900">
              <a:lnSpc>
                <a:spcPct val="100000"/>
              </a:lnSpc>
              <a:spcBef>
                <a:spcPts val="670"/>
              </a:spcBef>
              <a:buClr>
                <a:srgbClr val="D0CA81"/>
              </a:buClr>
              <a:buFont typeface="Arial"/>
              <a:buChar char="•"/>
              <a:tabLst>
                <a:tab pos="355600" algn="l"/>
              </a:tabLst>
            </a:pPr>
            <a:r>
              <a:rPr dirty="0"/>
              <a:t>But</a:t>
            </a:r>
            <a:r>
              <a:rPr spc="-65" dirty="0"/>
              <a:t> </a:t>
            </a:r>
            <a:r>
              <a:rPr dirty="0"/>
              <a:t>if</a:t>
            </a:r>
            <a:r>
              <a:rPr spc="-75" dirty="0"/>
              <a:t> </a:t>
            </a:r>
            <a:r>
              <a:rPr dirty="0"/>
              <a:t>need</a:t>
            </a:r>
            <a:r>
              <a:rPr spc="-55" dirty="0"/>
              <a:t> </a:t>
            </a:r>
            <a:r>
              <a:rPr dirty="0"/>
              <a:t>to</a:t>
            </a:r>
            <a:r>
              <a:rPr spc="-85" dirty="0"/>
              <a:t> </a:t>
            </a:r>
            <a:r>
              <a:rPr dirty="0"/>
              <a:t>compare</a:t>
            </a:r>
            <a:r>
              <a:rPr spc="-60" dirty="0"/>
              <a:t> </a:t>
            </a:r>
            <a:r>
              <a:rPr dirty="0"/>
              <a:t>to</a:t>
            </a:r>
            <a:r>
              <a:rPr spc="-70" dirty="0"/>
              <a:t> </a:t>
            </a:r>
            <a:r>
              <a:rPr dirty="0"/>
              <a:t>other</a:t>
            </a:r>
            <a:r>
              <a:rPr spc="-65" dirty="0"/>
              <a:t> </a:t>
            </a:r>
            <a:r>
              <a:rPr spc="-20" dirty="0"/>
              <a:t>faculty’s</a:t>
            </a:r>
            <a:r>
              <a:rPr spc="-55" dirty="0"/>
              <a:t> </a:t>
            </a:r>
            <a:r>
              <a:rPr dirty="0"/>
              <a:t>section,</a:t>
            </a:r>
            <a:r>
              <a:rPr spc="-50" dirty="0"/>
              <a:t> </a:t>
            </a:r>
            <a:r>
              <a:rPr spc="-20" dirty="0"/>
              <a:t>will </a:t>
            </a:r>
            <a:r>
              <a:rPr dirty="0"/>
              <a:t>need</a:t>
            </a:r>
            <a:r>
              <a:rPr spc="-70" dirty="0"/>
              <a:t> </a:t>
            </a:r>
            <a:r>
              <a:rPr spc="-10" dirty="0"/>
              <a:t>assistance</a:t>
            </a:r>
            <a:r>
              <a:rPr spc="-40" dirty="0"/>
              <a:t> </a:t>
            </a:r>
            <a:r>
              <a:rPr dirty="0"/>
              <a:t>from</a:t>
            </a:r>
            <a:r>
              <a:rPr spc="-75" dirty="0"/>
              <a:t> </a:t>
            </a:r>
            <a:r>
              <a:rPr spc="-10" dirty="0"/>
              <a:t>department</a:t>
            </a:r>
            <a:r>
              <a:rPr spc="-45" dirty="0"/>
              <a:t> </a:t>
            </a:r>
            <a:r>
              <a:rPr dirty="0"/>
              <a:t>chair</a:t>
            </a:r>
            <a:r>
              <a:rPr spc="-65" dirty="0"/>
              <a:t> </a:t>
            </a:r>
            <a:r>
              <a:rPr dirty="0"/>
              <a:t>or</a:t>
            </a:r>
            <a:r>
              <a:rPr spc="-75" dirty="0"/>
              <a:t> </a:t>
            </a:r>
            <a:r>
              <a:rPr dirty="0"/>
              <a:t>ASC</a:t>
            </a:r>
            <a:r>
              <a:rPr spc="-65" dirty="0"/>
              <a:t> </a:t>
            </a:r>
            <a:r>
              <a:rPr spc="-25" dirty="0"/>
              <a:t>to </a:t>
            </a:r>
            <a:r>
              <a:rPr dirty="0"/>
              <a:t>access</a:t>
            </a:r>
            <a:r>
              <a:rPr spc="-100" dirty="0"/>
              <a:t> </a:t>
            </a:r>
            <a:r>
              <a:rPr dirty="0"/>
              <a:t>other</a:t>
            </a:r>
            <a:r>
              <a:rPr spc="-90" dirty="0"/>
              <a:t> </a:t>
            </a:r>
            <a:r>
              <a:rPr dirty="0"/>
              <a:t>sections’</a:t>
            </a:r>
            <a:r>
              <a:rPr spc="-70" dirty="0"/>
              <a:t> </a:t>
            </a:r>
            <a:r>
              <a:rPr dirty="0"/>
              <a:t>grade</a:t>
            </a:r>
            <a:r>
              <a:rPr spc="-100" dirty="0"/>
              <a:t> </a:t>
            </a:r>
            <a:r>
              <a:rPr spc="-10" dirty="0"/>
              <a:t>rosters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461581"/>
            <a:ext cx="7324089" cy="6965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98830" algn="ctr">
              <a:lnSpc>
                <a:spcPct val="100000"/>
              </a:lnSpc>
              <a:spcBef>
                <a:spcPts val="105"/>
              </a:spcBef>
            </a:pPr>
            <a:r>
              <a:rPr lang="en-US" dirty="0">
                <a:solidFill>
                  <a:srgbClr val="0A3C29"/>
                </a:solidFill>
              </a:rPr>
              <a:t>Summary</a:t>
            </a:r>
            <a:endParaRPr spc="-20" dirty="0">
              <a:solidFill>
                <a:srgbClr val="0A3C29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35940" y="1510385"/>
            <a:ext cx="7994015" cy="2863604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770"/>
              </a:spcBef>
              <a:buClr>
                <a:srgbClr val="D0CA81"/>
              </a:buClr>
              <a:buFont typeface="Arial"/>
              <a:buChar char="•"/>
              <a:tabLst>
                <a:tab pos="354965" algn="l"/>
              </a:tabLst>
            </a:pPr>
            <a:r>
              <a:rPr lang="en-US" dirty="0"/>
              <a:t>Ensure Qualtrics application is complete by the deadline</a:t>
            </a:r>
            <a:endParaRPr spc="-10" dirty="0"/>
          </a:p>
          <a:p>
            <a:pPr marL="355600" marR="568960" indent="-343535">
              <a:lnSpc>
                <a:spcPct val="100000"/>
              </a:lnSpc>
              <a:spcBef>
                <a:spcPts val="675"/>
              </a:spcBef>
              <a:buClr>
                <a:srgbClr val="D0CA81"/>
              </a:buClr>
              <a:buFont typeface="Arial"/>
              <a:buChar char="•"/>
              <a:tabLst>
                <a:tab pos="355600" algn="l"/>
              </a:tabLst>
            </a:pPr>
            <a:r>
              <a:rPr lang="en-US" dirty="0"/>
              <a:t>Collect grade distribution data for DFW rate – ask me for help if needed</a:t>
            </a:r>
            <a:endParaRPr spc="-20" dirty="0"/>
          </a:p>
          <a:p>
            <a:pPr marL="354965" indent="-342265">
              <a:lnSpc>
                <a:spcPct val="100000"/>
              </a:lnSpc>
              <a:spcBef>
                <a:spcPts val="670"/>
              </a:spcBef>
              <a:buClr>
                <a:srgbClr val="D0CA81"/>
              </a:buClr>
              <a:buFont typeface="Arial"/>
              <a:buChar char="•"/>
              <a:tabLst>
                <a:tab pos="354965" algn="l"/>
              </a:tabLst>
            </a:pPr>
            <a:r>
              <a:rPr lang="en-US" spc="-10" dirty="0"/>
              <a:t>Notified when application submitted and when course is approved / not approved for </a:t>
            </a:r>
            <a:r>
              <a:rPr lang="en-US" spc="-10" dirty="0" err="1"/>
              <a:t>CourseMatch</a:t>
            </a:r>
            <a:endParaRPr spc="-10" dirty="0"/>
          </a:p>
        </p:txBody>
      </p:sp>
    </p:spTree>
    <p:extLst>
      <p:ext uri="{BB962C8B-B14F-4D97-AF65-F5344CB8AC3E}">
        <p14:creationId xmlns:p14="http://schemas.microsoft.com/office/powerpoint/2010/main" val="656914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461581"/>
            <a:ext cx="7324089" cy="6965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98830" algn="ctr">
              <a:lnSpc>
                <a:spcPct val="100000"/>
              </a:lnSpc>
              <a:spcBef>
                <a:spcPts val="105"/>
              </a:spcBef>
            </a:pPr>
            <a:r>
              <a:rPr lang="en-US" dirty="0">
                <a:solidFill>
                  <a:srgbClr val="0A3C29"/>
                </a:solidFill>
              </a:rPr>
              <a:t>Online Teaching</a:t>
            </a:r>
            <a:endParaRPr spc="-20" dirty="0">
              <a:solidFill>
                <a:srgbClr val="0A3C29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35940" y="1510385"/>
            <a:ext cx="7994015" cy="2953373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770"/>
              </a:spcBef>
              <a:buClr>
                <a:srgbClr val="D0CA81"/>
              </a:buClr>
              <a:buFont typeface="Arial"/>
              <a:buChar char="•"/>
              <a:tabLst>
                <a:tab pos="354965" algn="l"/>
              </a:tabLst>
            </a:pPr>
            <a:r>
              <a:rPr lang="en-US" dirty="0"/>
              <a:t>CTL provides opportunities to support online teaching</a:t>
            </a:r>
            <a:endParaRPr spc="-10" dirty="0"/>
          </a:p>
          <a:p>
            <a:pPr marL="355600" marR="568960" indent="-343535">
              <a:lnSpc>
                <a:spcPct val="100000"/>
              </a:lnSpc>
              <a:spcBef>
                <a:spcPts val="675"/>
              </a:spcBef>
              <a:buClr>
                <a:srgbClr val="D0CA81"/>
              </a:buClr>
              <a:buFont typeface="Arial"/>
              <a:buChar char="•"/>
              <a:tabLst>
                <a:tab pos="355600" algn="l"/>
              </a:tabLst>
            </a:pPr>
            <a:r>
              <a:rPr lang="en-US" dirty="0"/>
              <a:t>Quality Assurance team</a:t>
            </a:r>
            <a:endParaRPr spc="-20" dirty="0"/>
          </a:p>
          <a:p>
            <a:pPr marL="354965" indent="-342265">
              <a:lnSpc>
                <a:spcPct val="100000"/>
              </a:lnSpc>
              <a:spcBef>
                <a:spcPts val="670"/>
              </a:spcBef>
              <a:buClr>
                <a:srgbClr val="D0CA81"/>
              </a:buClr>
              <a:buFont typeface="Arial"/>
              <a:buChar char="•"/>
              <a:tabLst>
                <a:tab pos="354965" algn="l"/>
              </a:tabLst>
            </a:pPr>
            <a:r>
              <a:rPr lang="en-US" spc="-10" dirty="0"/>
              <a:t>Course review and training opportunities</a:t>
            </a:r>
          </a:p>
          <a:p>
            <a:pPr marL="354965" indent="-342265">
              <a:lnSpc>
                <a:spcPct val="100000"/>
              </a:lnSpc>
              <a:spcBef>
                <a:spcPts val="670"/>
              </a:spcBef>
              <a:buClr>
                <a:srgbClr val="D0CA81"/>
              </a:buClr>
              <a:buFont typeface="Arial"/>
              <a:buChar char="•"/>
              <a:tabLst>
                <a:tab pos="354965" algn="l"/>
              </a:tabLst>
            </a:pPr>
            <a:r>
              <a:rPr lang="en-US" spc="-10" dirty="0"/>
              <a:t>More information on Online Course Services page on Sac State’s CTL website.</a:t>
            </a:r>
            <a:endParaRPr spc="-10" dirty="0"/>
          </a:p>
        </p:txBody>
      </p:sp>
    </p:spTree>
    <p:extLst>
      <p:ext uri="{BB962C8B-B14F-4D97-AF65-F5344CB8AC3E}">
        <p14:creationId xmlns:p14="http://schemas.microsoft.com/office/powerpoint/2010/main" val="905142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87398" y="1008278"/>
            <a:ext cx="264922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dirty="0">
                <a:solidFill>
                  <a:srgbClr val="FFFFFF"/>
                </a:solidFill>
                <a:latin typeface="Calibri"/>
                <a:cs typeface="Calibri"/>
              </a:rPr>
              <a:t>Thank</a:t>
            </a:r>
            <a:r>
              <a:rPr sz="48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800" b="1" spc="-25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56362" y="2478938"/>
            <a:ext cx="5512435" cy="250004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solidFill>
                  <a:srgbClr val="FFFFFF"/>
                </a:solidFill>
                <a:latin typeface="Calibri"/>
                <a:cs typeface="Calibri"/>
              </a:rPr>
              <a:t>Please</a:t>
            </a:r>
            <a:r>
              <a:rPr sz="4000" spc="-1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FFFFFF"/>
                </a:solidFill>
                <a:latin typeface="Calibri"/>
                <a:cs typeface="Calibri"/>
              </a:rPr>
              <a:t>direct</a:t>
            </a:r>
            <a:r>
              <a:rPr sz="4000" spc="-1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Calibri"/>
                <a:cs typeface="Calibri"/>
              </a:rPr>
              <a:t>CourseMatch questions</a:t>
            </a:r>
            <a:r>
              <a:rPr sz="4000" spc="-1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spc="-25" dirty="0">
                <a:solidFill>
                  <a:srgbClr val="FFFFFF"/>
                </a:solidFill>
                <a:latin typeface="Calibri"/>
                <a:cs typeface="Calibri"/>
              </a:rPr>
              <a:t>to:</a:t>
            </a:r>
            <a:endParaRPr sz="4000" dirty="0">
              <a:latin typeface="Calibri"/>
              <a:cs typeface="Calibri"/>
            </a:endParaRPr>
          </a:p>
          <a:p>
            <a:pPr marL="710565" marR="701675" indent="-635" algn="ctr">
              <a:lnSpc>
                <a:spcPts val="4800"/>
              </a:lnSpc>
              <a:spcBef>
                <a:spcPts val="95"/>
              </a:spcBef>
            </a:pPr>
            <a:r>
              <a:rPr lang="en-US" sz="4000" dirty="0">
                <a:solidFill>
                  <a:srgbClr val="FFFFFF"/>
                </a:solidFill>
                <a:latin typeface="Calibri"/>
                <a:cs typeface="Calibri"/>
              </a:rPr>
              <a:t>Sharyn Gardner</a:t>
            </a:r>
          </a:p>
          <a:p>
            <a:pPr marL="710565" marR="701675" indent="-635" algn="ctr">
              <a:lnSpc>
                <a:spcPts val="4800"/>
              </a:lnSpc>
              <a:spcBef>
                <a:spcPts val="95"/>
              </a:spcBef>
            </a:pPr>
            <a:r>
              <a:rPr lang="en-US" sz="4000" dirty="0">
                <a:solidFill>
                  <a:srgbClr val="FFFFFF"/>
                </a:solidFill>
                <a:latin typeface="Calibri"/>
                <a:cs typeface="Calibri"/>
              </a:rPr>
              <a:t>gardner@csus.edu</a:t>
            </a:r>
            <a:endParaRPr sz="4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8BCA0-B01D-43E2-AF82-22692D7CD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wrap="square" lIns="0" tIns="13335" rIns="0" bIns="0" rtlCol="0">
            <a:spAutoFit/>
          </a:bodyPr>
          <a:lstStyle/>
          <a:p>
            <a:pPr algn="ctr">
              <a:spcBef>
                <a:spcPts val="105"/>
              </a:spcBef>
            </a:pPr>
            <a:r>
              <a:rPr lang="en-US" dirty="0">
                <a:solidFill>
                  <a:srgbClr val="0A3C29"/>
                </a:solidFill>
              </a:rPr>
              <a:t>Overview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B80312-20CA-43D9-A270-61DE544C90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5940" y="1510385"/>
            <a:ext cx="7994015" cy="1819088"/>
          </a:xfrm>
        </p:spPr>
        <p:txBody>
          <a:bodyPr vert="horz" wrap="square" lIns="0" tIns="109855" rIns="0" bIns="0" rtlCol="0">
            <a:spAutoFit/>
          </a:bodyPr>
          <a:lstStyle/>
          <a:p>
            <a:pPr marL="354965" indent="-342265">
              <a:spcBef>
                <a:spcPts val="865"/>
              </a:spcBef>
              <a:buClr>
                <a:srgbClr val="D0CA81"/>
              </a:buClr>
              <a:buFont typeface="Arial"/>
              <a:buChar char="•"/>
              <a:tabLst>
                <a:tab pos="354965" algn="l"/>
              </a:tabLst>
            </a:pPr>
            <a:r>
              <a:rPr lang="en-US" sz="3200" dirty="0"/>
              <a:t>What is </a:t>
            </a:r>
            <a:r>
              <a:rPr lang="en-US" sz="3200" dirty="0" err="1"/>
              <a:t>CourseMatch</a:t>
            </a:r>
            <a:r>
              <a:rPr lang="en-US" sz="3200" dirty="0"/>
              <a:t>?</a:t>
            </a:r>
          </a:p>
          <a:p>
            <a:pPr marL="354965" indent="-342265">
              <a:spcBef>
                <a:spcPts val="865"/>
              </a:spcBef>
              <a:buClr>
                <a:srgbClr val="D0CA81"/>
              </a:buClr>
              <a:buFont typeface="Arial"/>
              <a:buChar char="•"/>
              <a:tabLst>
                <a:tab pos="354965" algn="l"/>
              </a:tabLst>
            </a:pPr>
            <a:r>
              <a:rPr lang="en-US" sz="3200" dirty="0" err="1"/>
              <a:t>CourseMatch</a:t>
            </a:r>
            <a:r>
              <a:rPr lang="en-US" sz="3200" dirty="0"/>
              <a:t> criteria</a:t>
            </a:r>
          </a:p>
          <a:p>
            <a:pPr marL="354965" indent="-342265">
              <a:spcBef>
                <a:spcPts val="865"/>
              </a:spcBef>
              <a:buClr>
                <a:srgbClr val="D0CA81"/>
              </a:buClr>
              <a:buFont typeface="Arial"/>
              <a:buChar char="•"/>
              <a:tabLst>
                <a:tab pos="354965" algn="l"/>
              </a:tabLst>
            </a:pPr>
            <a:r>
              <a:rPr lang="en-US" sz="3200" dirty="0"/>
              <a:t>Application process and steps</a:t>
            </a:r>
          </a:p>
        </p:txBody>
      </p:sp>
    </p:spTree>
    <p:extLst>
      <p:ext uri="{BB962C8B-B14F-4D97-AF65-F5344CB8AC3E}">
        <p14:creationId xmlns:p14="http://schemas.microsoft.com/office/powerpoint/2010/main" val="114661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A3C29"/>
                </a:solidFill>
              </a:rPr>
              <a:t>What</a:t>
            </a:r>
            <a:r>
              <a:rPr spc="-45" dirty="0">
                <a:solidFill>
                  <a:srgbClr val="0A3C29"/>
                </a:solidFill>
              </a:rPr>
              <a:t> </a:t>
            </a:r>
            <a:r>
              <a:rPr dirty="0">
                <a:solidFill>
                  <a:srgbClr val="0A3C29"/>
                </a:solidFill>
              </a:rPr>
              <a:t>is</a:t>
            </a:r>
            <a:r>
              <a:rPr spc="-20" dirty="0">
                <a:solidFill>
                  <a:srgbClr val="0A3C29"/>
                </a:solidFill>
              </a:rPr>
              <a:t> </a:t>
            </a:r>
            <a:r>
              <a:rPr spc="-10" dirty="0">
                <a:solidFill>
                  <a:srgbClr val="0A3C29"/>
                </a:solidFill>
              </a:rPr>
              <a:t>CourseMatch?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0385"/>
            <a:ext cx="8009255" cy="3847848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865"/>
              </a:spcBef>
              <a:buClr>
                <a:srgbClr val="D0CA81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>
                <a:solidFill>
                  <a:srgbClr val="0A3C29"/>
                </a:solidFill>
                <a:latin typeface="Calibri"/>
                <a:cs typeface="Calibri"/>
              </a:rPr>
              <a:t>Graduation</a:t>
            </a:r>
            <a:r>
              <a:rPr sz="3200" spc="-6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A3C29"/>
                </a:solidFill>
                <a:latin typeface="Calibri"/>
                <a:cs typeface="Calibri"/>
              </a:rPr>
              <a:t>Initiative</a:t>
            </a:r>
            <a:r>
              <a:rPr sz="3200" spc="-5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A3C29"/>
                </a:solidFill>
                <a:latin typeface="Calibri"/>
                <a:cs typeface="Calibri"/>
              </a:rPr>
              <a:t>2025</a:t>
            </a:r>
            <a:r>
              <a:rPr sz="3200" spc="-6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A3C29"/>
                </a:solidFill>
                <a:latin typeface="Calibri"/>
                <a:cs typeface="Calibri"/>
              </a:rPr>
              <a:t>strategy</a:t>
            </a:r>
            <a:endParaRPr sz="3200" dirty="0">
              <a:latin typeface="Calibri"/>
              <a:cs typeface="Calibri"/>
            </a:endParaRPr>
          </a:p>
          <a:p>
            <a:pPr marL="354965" marR="1128395" indent="-342900">
              <a:lnSpc>
                <a:spcPct val="100000"/>
              </a:lnSpc>
              <a:spcBef>
                <a:spcPts val="770"/>
              </a:spcBef>
              <a:buClr>
                <a:srgbClr val="D0CA81"/>
              </a:buClr>
              <a:buFont typeface="Arial"/>
              <a:buChar char="•"/>
              <a:tabLst>
                <a:tab pos="354965" algn="l"/>
              </a:tabLst>
            </a:pPr>
            <a:r>
              <a:rPr lang="en-US" sz="3200" dirty="0">
                <a:solidFill>
                  <a:srgbClr val="0A3C29"/>
                </a:solidFill>
                <a:latin typeface="Calibri"/>
                <a:cs typeface="Calibri"/>
              </a:rPr>
              <a:t>Goal to i</a:t>
            </a:r>
            <a:r>
              <a:rPr sz="3200" dirty="0">
                <a:solidFill>
                  <a:srgbClr val="0A3C29"/>
                </a:solidFill>
                <a:latin typeface="Calibri"/>
                <a:cs typeface="Calibri"/>
              </a:rPr>
              <a:t>ncrease</a:t>
            </a:r>
            <a:r>
              <a:rPr sz="3200" spc="-8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A3C29"/>
                </a:solidFill>
                <a:latin typeface="Calibri"/>
                <a:cs typeface="Calibri"/>
              </a:rPr>
              <a:t>CSU’s</a:t>
            </a:r>
            <a:r>
              <a:rPr sz="3200" spc="-5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A3C29"/>
                </a:solidFill>
                <a:latin typeface="Calibri"/>
                <a:cs typeface="Calibri"/>
              </a:rPr>
              <a:t>capacity</a:t>
            </a:r>
            <a:r>
              <a:rPr sz="3200" spc="-5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A3C29"/>
                </a:solidFill>
                <a:latin typeface="Calibri"/>
                <a:cs typeface="Calibri"/>
              </a:rPr>
              <a:t>in</a:t>
            </a:r>
            <a:r>
              <a:rPr sz="3200" spc="-5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A3C29"/>
                </a:solidFill>
                <a:latin typeface="Calibri"/>
                <a:cs typeface="Calibri"/>
              </a:rPr>
              <a:t>high-demand courses</a:t>
            </a:r>
            <a:endParaRPr sz="3200" dirty="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765"/>
              </a:spcBef>
              <a:buClr>
                <a:srgbClr val="D0CA81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>
                <a:solidFill>
                  <a:srgbClr val="0A3C29"/>
                </a:solidFill>
                <a:latin typeface="Calibri"/>
                <a:cs typeface="Calibri"/>
              </a:rPr>
              <a:t>Focus</a:t>
            </a:r>
            <a:r>
              <a:rPr sz="3200" spc="-7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A3C29"/>
                </a:solidFill>
                <a:latin typeface="Calibri"/>
                <a:cs typeface="Calibri"/>
              </a:rPr>
              <a:t>(priority</a:t>
            </a:r>
            <a:r>
              <a:rPr sz="3200" spc="-5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A3C29"/>
                </a:solidFill>
                <a:latin typeface="Calibri"/>
                <a:cs typeface="Calibri"/>
              </a:rPr>
              <a:t>for</a:t>
            </a:r>
            <a:r>
              <a:rPr sz="3200" spc="-5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A3C29"/>
                </a:solidFill>
                <a:latin typeface="Calibri"/>
                <a:cs typeface="Calibri"/>
              </a:rPr>
              <a:t>approval):</a:t>
            </a:r>
            <a:endParaRPr sz="3200" dirty="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690"/>
              </a:spcBef>
              <a:buClr>
                <a:srgbClr val="D0CA81"/>
              </a:buClr>
              <a:buFont typeface="Arial"/>
              <a:buChar char="–"/>
              <a:tabLst>
                <a:tab pos="755650" algn="l"/>
              </a:tabLst>
            </a:pP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Fully</a:t>
            </a:r>
            <a:r>
              <a:rPr sz="2800" spc="-9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online</a:t>
            </a:r>
            <a:r>
              <a:rPr sz="2800" spc="-8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A3C29"/>
                </a:solidFill>
                <a:latin typeface="Calibri"/>
                <a:cs typeface="Calibri"/>
              </a:rPr>
              <a:t>asynchronous</a:t>
            </a:r>
            <a:r>
              <a:rPr sz="2800" spc="-6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GE</a:t>
            </a:r>
            <a:r>
              <a:rPr sz="2800" spc="-10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courses</a:t>
            </a:r>
            <a:r>
              <a:rPr sz="2800" spc="-8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A3C29"/>
                </a:solidFill>
                <a:latin typeface="Calibri"/>
                <a:cs typeface="Calibri"/>
              </a:rPr>
              <a:t>(articulated)</a:t>
            </a:r>
            <a:endParaRPr sz="2800" dirty="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670"/>
              </a:spcBef>
              <a:buClr>
                <a:srgbClr val="D0CA81"/>
              </a:buClr>
              <a:buFont typeface="Arial"/>
              <a:buChar char="–"/>
              <a:tabLst>
                <a:tab pos="755650" algn="l"/>
              </a:tabLst>
            </a:pP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Low</a:t>
            </a:r>
            <a:r>
              <a:rPr sz="2800" spc="-8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DFW</a:t>
            </a:r>
            <a:r>
              <a:rPr sz="2800" spc="-7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A3C29"/>
                </a:solidFill>
                <a:latin typeface="Calibri"/>
                <a:cs typeface="Calibri"/>
              </a:rPr>
              <a:t>rates</a:t>
            </a:r>
            <a:r>
              <a:rPr sz="2800" spc="-8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A3C29"/>
                </a:solidFill>
                <a:latin typeface="Calibri"/>
                <a:cs typeface="Calibri"/>
              </a:rPr>
              <a:t>(grades)</a:t>
            </a:r>
            <a:endParaRPr sz="2800" dirty="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675"/>
              </a:spcBef>
              <a:buClr>
                <a:srgbClr val="D0CA81"/>
              </a:buClr>
              <a:buFont typeface="Arial"/>
              <a:buChar char="–"/>
              <a:tabLst>
                <a:tab pos="755650" algn="l"/>
              </a:tabLst>
            </a:pP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Will</a:t>
            </a:r>
            <a:r>
              <a:rPr sz="2800" spc="-10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consider</a:t>
            </a:r>
            <a:r>
              <a:rPr sz="2800" spc="-8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lower</a:t>
            </a:r>
            <a:r>
              <a:rPr sz="2800" spc="-10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division</a:t>
            </a:r>
            <a:r>
              <a:rPr sz="2800" spc="-8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major</a:t>
            </a:r>
            <a:r>
              <a:rPr sz="2800" spc="-9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A3C29"/>
                </a:solidFill>
                <a:latin typeface="Calibri"/>
                <a:cs typeface="Calibri"/>
              </a:rPr>
              <a:t>requirements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461580"/>
            <a:ext cx="7458075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A3C29"/>
                </a:solidFill>
              </a:rPr>
              <a:t>Why</a:t>
            </a:r>
            <a:r>
              <a:rPr spc="-95" dirty="0">
                <a:solidFill>
                  <a:srgbClr val="0A3C29"/>
                </a:solidFill>
              </a:rPr>
              <a:t> </a:t>
            </a:r>
            <a:r>
              <a:rPr spc="-10" dirty="0">
                <a:solidFill>
                  <a:srgbClr val="0A3C29"/>
                </a:solidFill>
              </a:rPr>
              <a:t>Participate?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2000" y="1570734"/>
            <a:ext cx="7458075" cy="3490698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519430" indent="-342900">
              <a:lnSpc>
                <a:spcPts val="2920"/>
              </a:lnSpc>
              <a:spcBef>
                <a:spcPts val="459"/>
              </a:spcBef>
              <a:buClr>
                <a:srgbClr val="D0CA81"/>
              </a:buClr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0A3C29"/>
                </a:solidFill>
                <a:latin typeface="Calibri"/>
                <a:cs typeface="Calibri"/>
              </a:rPr>
              <a:t>Assist students across CSU in fulfilling GE/lower division major preparation coursework</a:t>
            </a:r>
          </a:p>
          <a:p>
            <a:pPr marL="354965" indent="-342265">
              <a:lnSpc>
                <a:spcPct val="100000"/>
              </a:lnSpc>
              <a:spcBef>
                <a:spcPts val="880"/>
              </a:spcBef>
              <a:buClr>
                <a:srgbClr val="D0CA81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>
                <a:solidFill>
                  <a:srgbClr val="0A3C29"/>
                </a:solidFill>
                <a:latin typeface="Calibri"/>
                <a:cs typeface="Calibri"/>
              </a:rPr>
              <a:t>Ease bottlenecks at other CSUs</a:t>
            </a:r>
          </a:p>
          <a:p>
            <a:pPr marL="354965" indent="-342265">
              <a:lnSpc>
                <a:spcPct val="100000"/>
              </a:lnSpc>
              <a:spcBef>
                <a:spcPts val="925"/>
              </a:spcBef>
              <a:buClr>
                <a:srgbClr val="D0CA81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>
                <a:solidFill>
                  <a:srgbClr val="0A3C29"/>
                </a:solidFill>
                <a:latin typeface="Calibri"/>
                <a:cs typeface="Calibri"/>
              </a:rPr>
              <a:t>Facilitate students finishing degree more efficiently</a:t>
            </a:r>
          </a:p>
          <a:p>
            <a:pPr marL="354965" indent="-342265">
              <a:lnSpc>
                <a:spcPct val="100000"/>
              </a:lnSpc>
              <a:spcBef>
                <a:spcPts val="919"/>
              </a:spcBef>
              <a:buClr>
                <a:srgbClr val="D0CA81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>
                <a:solidFill>
                  <a:srgbClr val="0A3C29"/>
                </a:solidFill>
                <a:latin typeface="Calibri"/>
                <a:cs typeface="Calibri"/>
              </a:rPr>
              <a:t>CourseMatch enrollment FTES neutral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err="1">
                <a:solidFill>
                  <a:srgbClr val="0A3C29"/>
                </a:solidFill>
              </a:rPr>
              <a:t>Course</a:t>
            </a:r>
            <a:r>
              <a:rPr lang="en-US" dirty="0" err="1">
                <a:solidFill>
                  <a:srgbClr val="0A3C29"/>
                </a:solidFill>
              </a:rPr>
              <a:t>Match</a:t>
            </a:r>
            <a:r>
              <a:rPr lang="en-US" dirty="0">
                <a:solidFill>
                  <a:srgbClr val="0A3C29"/>
                </a:solidFill>
              </a:rPr>
              <a:t> Criteria</a:t>
            </a:r>
            <a:endParaRPr spc="-10" dirty="0">
              <a:solidFill>
                <a:srgbClr val="0A3C29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5800" y="1437101"/>
            <a:ext cx="7837805" cy="382069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692150" indent="-343535">
              <a:lnSpc>
                <a:spcPct val="100000"/>
              </a:lnSpc>
              <a:spcBef>
                <a:spcPts val="95"/>
              </a:spcBef>
              <a:buClr>
                <a:srgbClr val="D0CA81"/>
              </a:buClr>
              <a:buFont typeface="Arial"/>
              <a:buChar char="•"/>
              <a:tabLst>
                <a:tab pos="355600" algn="l"/>
              </a:tabLst>
            </a:pPr>
            <a:r>
              <a:rPr sz="3100" dirty="0">
                <a:solidFill>
                  <a:srgbClr val="0A3C29"/>
                </a:solidFill>
                <a:latin typeface="Calibri"/>
                <a:cs typeface="Calibri"/>
              </a:rPr>
              <a:t>Course</a:t>
            </a:r>
            <a:r>
              <a:rPr sz="3100" spc="-14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100" spc="-10" dirty="0">
                <a:solidFill>
                  <a:srgbClr val="0A3C29"/>
                </a:solidFill>
                <a:latin typeface="Calibri"/>
                <a:cs typeface="Calibri"/>
              </a:rPr>
              <a:t>instructor</a:t>
            </a:r>
            <a:r>
              <a:rPr sz="3100" spc="-114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100" u="sng" dirty="0">
                <a:solidFill>
                  <a:srgbClr val="0A3C29"/>
                </a:solidFill>
                <a:uFill>
                  <a:solidFill>
                    <a:srgbClr val="0A3C29"/>
                  </a:solidFill>
                </a:uFill>
                <a:latin typeface="Calibri"/>
                <a:cs typeface="Calibri"/>
              </a:rPr>
              <a:t>must</a:t>
            </a:r>
            <a:r>
              <a:rPr sz="3100" u="sng" spc="-120" dirty="0">
                <a:solidFill>
                  <a:srgbClr val="0A3C29"/>
                </a:solidFill>
                <a:uFill>
                  <a:solidFill>
                    <a:srgbClr val="0A3C29"/>
                  </a:solidFill>
                </a:uFill>
                <a:latin typeface="Calibri"/>
                <a:cs typeface="Calibri"/>
              </a:rPr>
              <a:t> </a:t>
            </a:r>
            <a:r>
              <a:rPr sz="3100" u="sng" dirty="0">
                <a:solidFill>
                  <a:srgbClr val="0A3C29"/>
                </a:solidFill>
                <a:uFill>
                  <a:solidFill>
                    <a:srgbClr val="0A3C29"/>
                  </a:solidFill>
                </a:uFill>
                <a:latin typeface="Calibri"/>
                <a:cs typeface="Calibri"/>
              </a:rPr>
              <a:t>have</a:t>
            </a:r>
            <a:r>
              <a:rPr sz="3100" spc="-13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0A3C29"/>
                </a:solidFill>
                <a:latin typeface="Calibri"/>
                <a:cs typeface="Calibri"/>
              </a:rPr>
              <a:t>QM</a:t>
            </a:r>
            <a:r>
              <a:rPr sz="3100" spc="-12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0A3C29"/>
                </a:solidFill>
                <a:latin typeface="Calibri"/>
                <a:cs typeface="Calibri"/>
              </a:rPr>
              <a:t>training</a:t>
            </a:r>
            <a:r>
              <a:rPr sz="3100" spc="-12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100" spc="-25" dirty="0">
                <a:solidFill>
                  <a:srgbClr val="0A3C29"/>
                </a:solidFill>
                <a:latin typeface="Calibri"/>
                <a:cs typeface="Calibri"/>
              </a:rPr>
              <a:t>or </a:t>
            </a:r>
            <a:r>
              <a:rPr sz="3100" spc="-10" dirty="0">
                <a:solidFill>
                  <a:srgbClr val="0A3C29"/>
                </a:solidFill>
                <a:latin typeface="Calibri"/>
                <a:cs typeface="Calibri"/>
              </a:rPr>
              <a:t>equivalent</a:t>
            </a:r>
            <a:r>
              <a:rPr sz="3100" spc="-9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0A3C29"/>
                </a:solidFill>
                <a:latin typeface="Calibri"/>
                <a:cs typeface="Calibri"/>
              </a:rPr>
              <a:t>–</a:t>
            </a:r>
            <a:r>
              <a:rPr sz="3100" spc="-6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0A3C29"/>
                </a:solidFill>
                <a:latin typeface="Calibri"/>
                <a:cs typeface="Calibri"/>
              </a:rPr>
              <a:t>list</a:t>
            </a:r>
            <a:r>
              <a:rPr sz="3100" spc="-6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0A3C29"/>
                </a:solidFill>
                <a:latin typeface="Calibri"/>
                <a:cs typeface="Calibri"/>
              </a:rPr>
              <a:t>in</a:t>
            </a:r>
            <a:r>
              <a:rPr sz="3100" spc="-7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0A3C29"/>
                </a:solidFill>
                <a:latin typeface="Calibri"/>
                <a:cs typeface="Calibri"/>
              </a:rPr>
              <a:t>Qualtrics</a:t>
            </a:r>
            <a:r>
              <a:rPr sz="3100" spc="-7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100" spc="-10" dirty="0">
                <a:solidFill>
                  <a:srgbClr val="0A3C29"/>
                </a:solidFill>
                <a:latin typeface="Calibri"/>
                <a:cs typeface="Calibri"/>
              </a:rPr>
              <a:t>submission</a:t>
            </a:r>
            <a:endParaRPr sz="3100" dirty="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1345"/>
              </a:spcBef>
              <a:buClr>
                <a:srgbClr val="D0CA81"/>
              </a:buClr>
              <a:buFont typeface="Arial"/>
              <a:buChar char="•"/>
              <a:tabLst>
                <a:tab pos="354965" algn="l"/>
              </a:tabLst>
            </a:pPr>
            <a:r>
              <a:rPr lang="en-US" sz="3100" dirty="0">
                <a:solidFill>
                  <a:srgbClr val="0A3C29"/>
                </a:solidFill>
                <a:latin typeface="Calibri"/>
                <a:cs typeface="Calibri"/>
              </a:rPr>
              <a:t>Course m</a:t>
            </a:r>
            <a:r>
              <a:rPr sz="3100" dirty="0">
                <a:solidFill>
                  <a:srgbClr val="0A3C29"/>
                </a:solidFill>
                <a:latin typeface="Calibri"/>
                <a:cs typeface="Calibri"/>
              </a:rPr>
              <a:t>ust</a:t>
            </a:r>
            <a:r>
              <a:rPr sz="3100" spc="-7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0A3C29"/>
                </a:solidFill>
                <a:latin typeface="Calibri"/>
                <a:cs typeface="Calibri"/>
              </a:rPr>
              <a:t>be</a:t>
            </a:r>
            <a:r>
              <a:rPr sz="3100" spc="-7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0A3C29"/>
                </a:solidFill>
                <a:latin typeface="Calibri"/>
                <a:cs typeface="Calibri"/>
              </a:rPr>
              <a:t>fully</a:t>
            </a:r>
            <a:r>
              <a:rPr sz="3100" spc="-6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0A3C29"/>
                </a:solidFill>
                <a:latin typeface="Calibri"/>
                <a:cs typeface="Calibri"/>
              </a:rPr>
              <a:t>online</a:t>
            </a:r>
            <a:r>
              <a:rPr sz="3100" spc="-6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0A3C29"/>
                </a:solidFill>
                <a:latin typeface="Calibri"/>
                <a:cs typeface="Calibri"/>
              </a:rPr>
              <a:t>and</a:t>
            </a:r>
            <a:r>
              <a:rPr sz="3100" spc="-8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100" u="sng" spc="-10" dirty="0">
                <a:solidFill>
                  <a:srgbClr val="0A3C29"/>
                </a:solidFill>
                <a:uFill>
                  <a:solidFill>
                    <a:srgbClr val="0A3C29"/>
                  </a:solidFill>
                </a:uFill>
                <a:latin typeface="Calibri"/>
                <a:cs typeface="Calibri"/>
              </a:rPr>
              <a:t>ASYNCHRONOUS</a:t>
            </a:r>
            <a:endParaRPr sz="3100" dirty="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1340"/>
              </a:spcBef>
              <a:buClr>
                <a:srgbClr val="D0CA81"/>
              </a:buClr>
              <a:buFont typeface="Arial"/>
              <a:buChar char="•"/>
              <a:tabLst>
                <a:tab pos="355600" algn="l"/>
              </a:tabLst>
            </a:pPr>
            <a:r>
              <a:rPr lang="en-US" sz="3100" spc="-10" dirty="0">
                <a:solidFill>
                  <a:srgbClr val="0A3C29"/>
                </a:solidFill>
                <a:latin typeface="Calibri"/>
                <a:cs typeface="Calibri"/>
              </a:rPr>
              <a:t>Must be e</a:t>
            </a:r>
            <a:r>
              <a:rPr sz="3100" spc="-10" dirty="0">
                <a:solidFill>
                  <a:srgbClr val="0A3C29"/>
                </a:solidFill>
                <a:latin typeface="Calibri"/>
                <a:cs typeface="Calibri"/>
              </a:rPr>
              <a:t>vidence</a:t>
            </a:r>
            <a:r>
              <a:rPr sz="3100" spc="-12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0A3C29"/>
                </a:solidFill>
                <a:latin typeface="Calibri"/>
                <a:cs typeface="Calibri"/>
              </a:rPr>
              <a:t>course</a:t>
            </a:r>
            <a:r>
              <a:rPr sz="3100" spc="-12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0A3C29"/>
                </a:solidFill>
                <a:latin typeface="Calibri"/>
                <a:cs typeface="Calibri"/>
              </a:rPr>
              <a:t>has</a:t>
            </a:r>
            <a:r>
              <a:rPr sz="3100" spc="-13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0A3C29"/>
                </a:solidFill>
                <a:latin typeface="Calibri"/>
                <a:cs typeface="Calibri"/>
              </a:rPr>
              <a:t>success</a:t>
            </a:r>
            <a:r>
              <a:rPr sz="3100" spc="-114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100" spc="-10" dirty="0">
                <a:solidFill>
                  <a:srgbClr val="0A3C29"/>
                </a:solidFill>
                <a:latin typeface="Calibri"/>
                <a:cs typeface="Calibri"/>
              </a:rPr>
              <a:t>rate</a:t>
            </a:r>
            <a:r>
              <a:rPr sz="3100" spc="-12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100" spc="-10" dirty="0">
                <a:solidFill>
                  <a:srgbClr val="0A3C29"/>
                </a:solidFill>
                <a:latin typeface="Calibri"/>
                <a:cs typeface="Calibri"/>
              </a:rPr>
              <a:t>comparable</a:t>
            </a:r>
            <a:r>
              <a:rPr sz="3100" spc="-12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100" spc="-25" dirty="0">
                <a:solidFill>
                  <a:srgbClr val="0A3C29"/>
                </a:solidFill>
                <a:latin typeface="Calibri"/>
                <a:cs typeface="Calibri"/>
              </a:rPr>
              <a:t>to </a:t>
            </a:r>
            <a:r>
              <a:rPr sz="3100" dirty="0">
                <a:solidFill>
                  <a:srgbClr val="0A3C29"/>
                </a:solidFill>
                <a:latin typeface="Calibri"/>
                <a:cs typeface="Calibri"/>
              </a:rPr>
              <a:t>FTF</a:t>
            </a:r>
            <a:r>
              <a:rPr sz="3100" spc="-7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0A3C29"/>
                </a:solidFill>
                <a:latin typeface="Calibri"/>
                <a:cs typeface="Calibri"/>
              </a:rPr>
              <a:t>or</a:t>
            </a:r>
            <a:r>
              <a:rPr sz="3100" spc="-8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0A3C29"/>
                </a:solidFill>
                <a:latin typeface="Calibri"/>
                <a:cs typeface="Calibri"/>
              </a:rPr>
              <a:t>history</a:t>
            </a:r>
            <a:r>
              <a:rPr sz="3100" spc="-7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0A3C29"/>
                </a:solidFill>
                <a:latin typeface="Calibri"/>
                <a:cs typeface="Calibri"/>
              </a:rPr>
              <a:t>of</a:t>
            </a:r>
            <a:r>
              <a:rPr sz="3100" spc="-6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0A3C29"/>
                </a:solidFill>
                <a:latin typeface="Calibri"/>
                <a:cs typeface="Calibri"/>
              </a:rPr>
              <a:t>success</a:t>
            </a:r>
            <a:r>
              <a:rPr sz="3100" spc="-7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0A3C29"/>
                </a:solidFill>
                <a:latin typeface="Calibri"/>
                <a:cs typeface="Calibri"/>
              </a:rPr>
              <a:t>over</a:t>
            </a:r>
            <a:r>
              <a:rPr sz="3100" spc="-7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0A3C29"/>
                </a:solidFill>
                <a:latin typeface="Calibri"/>
                <a:cs typeface="Calibri"/>
              </a:rPr>
              <a:t>time</a:t>
            </a:r>
            <a:r>
              <a:rPr sz="3100" spc="-7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0A3C29"/>
                </a:solidFill>
                <a:latin typeface="Calibri"/>
                <a:cs typeface="Calibri"/>
              </a:rPr>
              <a:t>(e.g.</a:t>
            </a:r>
            <a:r>
              <a:rPr sz="3100" spc="-5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100" spc="-25" dirty="0">
                <a:solidFill>
                  <a:srgbClr val="0A3C29"/>
                </a:solidFill>
                <a:latin typeface="Calibri"/>
                <a:cs typeface="Calibri"/>
              </a:rPr>
              <a:t>DFW </a:t>
            </a:r>
            <a:r>
              <a:rPr sz="3100" spc="-10" dirty="0">
                <a:solidFill>
                  <a:srgbClr val="0A3C29"/>
                </a:solidFill>
                <a:latin typeface="Calibri"/>
                <a:cs typeface="Calibri"/>
              </a:rPr>
              <a:t>rate</a:t>
            </a:r>
            <a:r>
              <a:rPr sz="3100" spc="-8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0A3C29"/>
                </a:solidFill>
                <a:latin typeface="Calibri"/>
                <a:cs typeface="Calibri"/>
              </a:rPr>
              <a:t>15%</a:t>
            </a:r>
            <a:r>
              <a:rPr sz="3100" spc="-7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100" dirty="0">
                <a:solidFill>
                  <a:srgbClr val="0A3C29"/>
                </a:solidFill>
                <a:latin typeface="Calibri"/>
                <a:cs typeface="Calibri"/>
              </a:rPr>
              <a:t>or</a:t>
            </a:r>
            <a:r>
              <a:rPr sz="3100" spc="-7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3100" spc="-10" dirty="0">
                <a:solidFill>
                  <a:srgbClr val="0A3C29"/>
                </a:solidFill>
                <a:latin typeface="Calibri"/>
                <a:cs typeface="Calibri"/>
              </a:rPr>
              <a:t>less)</a:t>
            </a:r>
            <a:endParaRPr sz="31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50975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A3C29"/>
                </a:solidFill>
              </a:rPr>
              <a:t>Application</a:t>
            </a:r>
            <a:r>
              <a:rPr spc="-75" dirty="0">
                <a:solidFill>
                  <a:srgbClr val="0A3C29"/>
                </a:solidFill>
              </a:rPr>
              <a:t> </a:t>
            </a:r>
            <a:r>
              <a:rPr spc="-10" dirty="0">
                <a:solidFill>
                  <a:srgbClr val="0A3C29"/>
                </a:solidFill>
              </a:rPr>
              <a:t>Process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7840" y="1371600"/>
            <a:ext cx="8188960" cy="4773102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393065" indent="-342265">
              <a:lnSpc>
                <a:spcPct val="100000"/>
              </a:lnSpc>
              <a:spcBef>
                <a:spcPts val="800"/>
              </a:spcBef>
              <a:buClr>
                <a:srgbClr val="D0CA81"/>
              </a:buClr>
              <a:buFont typeface="Arial"/>
              <a:buChar char="•"/>
              <a:tabLst>
                <a:tab pos="393065" algn="l"/>
              </a:tabLst>
            </a:pPr>
            <a:r>
              <a:rPr sz="2800" spc="-10" dirty="0">
                <a:solidFill>
                  <a:srgbClr val="0A3C29"/>
                </a:solidFill>
                <a:latin typeface="Calibri"/>
                <a:cs typeface="Calibri"/>
              </a:rPr>
              <a:t>Complete</a:t>
            </a:r>
            <a:r>
              <a:rPr sz="2800" spc="-8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Qualtrics</a:t>
            </a:r>
            <a:r>
              <a:rPr sz="2800" spc="-5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survey</a:t>
            </a:r>
            <a:r>
              <a:rPr sz="2800" spc="-5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(link</a:t>
            </a:r>
            <a:r>
              <a:rPr sz="2800" spc="-6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on</a:t>
            </a:r>
            <a:r>
              <a:rPr sz="2800" spc="-7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lang="en-US" sz="2800" spc="-70" dirty="0" err="1">
                <a:solidFill>
                  <a:srgbClr val="0A3C29"/>
                </a:solidFill>
                <a:latin typeface="Calibri"/>
                <a:cs typeface="Calibri"/>
              </a:rPr>
              <a:t>CourseMatch</a:t>
            </a:r>
            <a:r>
              <a:rPr lang="en-US" sz="2800" spc="-70" dirty="0">
                <a:solidFill>
                  <a:srgbClr val="0A3C29"/>
                </a:solidFill>
                <a:latin typeface="Calibri"/>
                <a:cs typeface="Calibri"/>
              </a:rPr>
              <a:t> page reached from </a:t>
            </a: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CTL</a:t>
            </a:r>
            <a:r>
              <a:rPr sz="2800" spc="-8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A3C29"/>
                </a:solidFill>
                <a:latin typeface="Calibri"/>
                <a:cs typeface="Calibri"/>
              </a:rPr>
              <a:t>homepage)</a:t>
            </a:r>
            <a:endParaRPr sz="2800" dirty="0">
              <a:latin typeface="Calibri"/>
              <a:cs typeface="Calibri"/>
            </a:endParaRPr>
          </a:p>
          <a:p>
            <a:pPr marL="508000">
              <a:lnSpc>
                <a:spcPct val="100000"/>
              </a:lnSpc>
              <a:spcBef>
                <a:spcPts val="605"/>
              </a:spcBef>
            </a:pPr>
            <a:r>
              <a:rPr sz="2400" dirty="0">
                <a:solidFill>
                  <a:srgbClr val="D0CA81"/>
                </a:solidFill>
                <a:latin typeface="Arial"/>
                <a:cs typeface="Arial"/>
              </a:rPr>
              <a:t>–</a:t>
            </a:r>
            <a:r>
              <a:rPr sz="2400" spc="200" dirty="0">
                <a:solidFill>
                  <a:srgbClr val="D0CA8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A3C29"/>
                </a:solidFill>
                <a:latin typeface="Calibri"/>
                <a:cs typeface="Calibri"/>
              </a:rPr>
              <a:t>Upload</a:t>
            </a:r>
            <a:r>
              <a:rPr sz="2400" spc="-2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A3C29"/>
                </a:solidFill>
                <a:latin typeface="Calibri"/>
                <a:cs typeface="Calibri"/>
              </a:rPr>
              <a:t>info</a:t>
            </a:r>
            <a:r>
              <a:rPr sz="2400" spc="-3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A3C29"/>
                </a:solidFill>
                <a:latin typeface="Calibri"/>
                <a:cs typeface="Calibri"/>
              </a:rPr>
              <a:t>and</a:t>
            </a:r>
            <a:r>
              <a:rPr sz="2400" spc="-2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A3C29"/>
                </a:solidFill>
                <a:latin typeface="Calibri"/>
                <a:cs typeface="Calibri"/>
              </a:rPr>
              <a:t>documents</a:t>
            </a:r>
            <a:r>
              <a:rPr sz="2400" spc="-3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A3C29"/>
                </a:solidFill>
                <a:latin typeface="Calibri"/>
                <a:cs typeface="Calibri"/>
              </a:rPr>
              <a:t>within</a:t>
            </a:r>
            <a:r>
              <a:rPr sz="2400" spc="-4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A3C29"/>
                </a:solidFill>
                <a:latin typeface="Calibri"/>
                <a:cs typeface="Calibri"/>
              </a:rPr>
              <a:t>Qualtrics</a:t>
            </a:r>
            <a:endParaRPr sz="2400" dirty="0">
              <a:latin typeface="Calibri"/>
              <a:cs typeface="Calibri"/>
            </a:endParaRPr>
          </a:p>
          <a:p>
            <a:pPr marL="393065" indent="-342265">
              <a:lnSpc>
                <a:spcPct val="100000"/>
              </a:lnSpc>
              <a:spcBef>
                <a:spcPts val="640"/>
              </a:spcBef>
              <a:buClr>
                <a:srgbClr val="D0CA81"/>
              </a:buClr>
              <a:buFont typeface="Arial"/>
              <a:buChar char="•"/>
              <a:tabLst>
                <a:tab pos="393065" algn="l"/>
              </a:tabLst>
            </a:pPr>
            <a:r>
              <a:rPr sz="2800" u="sng" dirty="0">
                <a:solidFill>
                  <a:srgbClr val="0A3C29"/>
                </a:solidFill>
                <a:uFill>
                  <a:solidFill>
                    <a:srgbClr val="0A3C29"/>
                  </a:solidFill>
                </a:uFill>
                <a:latin typeface="Calibri"/>
                <a:cs typeface="Calibri"/>
              </a:rPr>
              <a:t>Submit</a:t>
            </a:r>
            <a:r>
              <a:rPr sz="2800" spc="-5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A3C29"/>
                </a:solidFill>
                <a:latin typeface="Calibri"/>
                <a:cs typeface="Calibri"/>
              </a:rPr>
              <a:t>completed</a:t>
            </a:r>
            <a:r>
              <a:rPr sz="2800" spc="-7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survey</a:t>
            </a:r>
            <a:r>
              <a:rPr sz="2800" spc="-7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by</a:t>
            </a:r>
            <a:r>
              <a:rPr sz="2800" spc="-7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lang="en-US" sz="2800" b="1" dirty="0">
                <a:solidFill>
                  <a:srgbClr val="0A3C29"/>
                </a:solidFill>
                <a:latin typeface="Calibri"/>
                <a:cs typeface="Calibri"/>
              </a:rPr>
              <a:t>deadline</a:t>
            </a:r>
            <a:endParaRPr sz="2800" dirty="0">
              <a:latin typeface="Calibri"/>
              <a:cs typeface="Calibri"/>
            </a:endParaRPr>
          </a:p>
          <a:p>
            <a:pPr marL="393065" indent="-342265">
              <a:lnSpc>
                <a:spcPct val="100000"/>
              </a:lnSpc>
              <a:spcBef>
                <a:spcPts val="675"/>
              </a:spcBef>
              <a:buClr>
                <a:srgbClr val="D0CA81"/>
              </a:buClr>
              <a:buFont typeface="Arial"/>
              <a:buChar char="•"/>
              <a:tabLst>
                <a:tab pos="393065" algn="l"/>
              </a:tabLst>
            </a:pP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Notified</a:t>
            </a:r>
            <a:r>
              <a:rPr sz="2800" spc="-6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lang="en-US" sz="2800" dirty="0">
                <a:solidFill>
                  <a:srgbClr val="0A3C29"/>
                </a:solidFill>
                <a:latin typeface="Calibri"/>
                <a:cs typeface="Calibri"/>
              </a:rPr>
              <a:t>within a few weeks </a:t>
            </a: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if</a:t>
            </a:r>
            <a:r>
              <a:rPr sz="2800" spc="-7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course</a:t>
            </a:r>
            <a:r>
              <a:rPr sz="2800" spc="-6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A3C29"/>
                </a:solidFill>
                <a:latin typeface="Calibri"/>
                <a:cs typeface="Calibri"/>
              </a:rPr>
              <a:t>approved</a:t>
            </a:r>
            <a:endParaRPr sz="2800" dirty="0">
              <a:latin typeface="Calibri"/>
              <a:cs typeface="Calibri"/>
            </a:endParaRPr>
          </a:p>
          <a:p>
            <a:pPr marL="393065" indent="-342265">
              <a:lnSpc>
                <a:spcPct val="100000"/>
              </a:lnSpc>
              <a:spcBef>
                <a:spcPts val="670"/>
              </a:spcBef>
              <a:buClr>
                <a:srgbClr val="D0CA81"/>
              </a:buClr>
              <a:buFont typeface="Arial"/>
              <a:buChar char="•"/>
              <a:tabLst>
                <a:tab pos="393065" algn="l"/>
              </a:tabLst>
            </a:pPr>
            <a:r>
              <a:rPr sz="2800" spc="-10" dirty="0">
                <a:solidFill>
                  <a:srgbClr val="0A3C29"/>
                </a:solidFill>
                <a:latin typeface="Calibri"/>
                <a:cs typeface="Calibri"/>
              </a:rPr>
              <a:t>CourseMatch</a:t>
            </a:r>
            <a:r>
              <a:rPr sz="2800" spc="-8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A3C29"/>
                </a:solidFill>
                <a:latin typeface="Calibri"/>
                <a:cs typeface="Calibri"/>
              </a:rPr>
              <a:t>enrollment</a:t>
            </a:r>
            <a:r>
              <a:rPr sz="2800" spc="-9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begins</a:t>
            </a:r>
            <a:r>
              <a:rPr sz="2800" spc="-8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lang="en-US" sz="2800" spc="-85" dirty="0">
                <a:solidFill>
                  <a:srgbClr val="0A3C29"/>
                </a:solidFill>
                <a:latin typeface="Calibri"/>
                <a:cs typeface="Calibri"/>
              </a:rPr>
              <a:t>approximately </a:t>
            </a:r>
            <a:r>
              <a:rPr sz="2800" b="1" dirty="0">
                <a:solidFill>
                  <a:srgbClr val="0A3C29"/>
                </a:solidFill>
                <a:latin typeface="Calibri"/>
                <a:cs typeface="Calibri"/>
              </a:rPr>
              <a:t>December</a:t>
            </a:r>
            <a:r>
              <a:rPr sz="2800" b="1" spc="-9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0A3C29"/>
                </a:solidFill>
                <a:latin typeface="Calibri"/>
                <a:cs typeface="Calibri"/>
              </a:rPr>
              <a:t>1</a:t>
            </a:r>
            <a:r>
              <a:rPr lang="en-US" sz="2800" b="1" dirty="0">
                <a:solidFill>
                  <a:srgbClr val="0A3C29"/>
                </a:solidFill>
                <a:latin typeface="Calibri"/>
                <a:cs typeface="Calibri"/>
              </a:rPr>
              <a:t> for Spring and July 1 for Fall semesters</a:t>
            </a:r>
            <a:endParaRPr sz="2800" dirty="0">
              <a:latin typeface="Calibri"/>
              <a:cs typeface="Calibri"/>
            </a:endParaRPr>
          </a:p>
          <a:p>
            <a:pPr marL="393700" marR="55880" indent="-342900">
              <a:lnSpc>
                <a:spcPct val="100000"/>
              </a:lnSpc>
              <a:spcBef>
                <a:spcPts val="675"/>
              </a:spcBef>
              <a:buClr>
                <a:srgbClr val="D0CA81"/>
              </a:buClr>
              <a:buFont typeface="Arial"/>
              <a:buChar char="•"/>
              <a:tabLst>
                <a:tab pos="393700" algn="l"/>
              </a:tabLst>
            </a:pP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NOTE:</a:t>
            </a:r>
            <a:r>
              <a:rPr sz="2800" spc="-114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Students</a:t>
            </a:r>
            <a:r>
              <a:rPr sz="2800" spc="-9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enroll</a:t>
            </a:r>
            <a:r>
              <a:rPr sz="2800" spc="-10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after</a:t>
            </a:r>
            <a:r>
              <a:rPr sz="2800" spc="-14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their</a:t>
            </a:r>
            <a:r>
              <a:rPr sz="2800" spc="-11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regular</a:t>
            </a:r>
            <a:r>
              <a:rPr sz="2800" spc="-12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A3C29"/>
                </a:solidFill>
                <a:latin typeface="Calibri"/>
                <a:cs typeface="Calibri"/>
              </a:rPr>
              <a:t>enrollment</a:t>
            </a:r>
            <a:r>
              <a:rPr sz="2800" spc="-4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period</a:t>
            </a:r>
            <a:r>
              <a:rPr sz="2800" spc="-4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A3C29"/>
                </a:solidFill>
                <a:latin typeface="Calibri"/>
                <a:cs typeface="Calibri"/>
              </a:rPr>
              <a:t>-</a:t>
            </a: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-</a:t>
            </a:r>
            <a:r>
              <a:rPr sz="2800" spc="-4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up</a:t>
            </a:r>
            <a:r>
              <a:rPr sz="2800" spc="-4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until</a:t>
            </a:r>
            <a:r>
              <a:rPr sz="2800" spc="-4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the</a:t>
            </a:r>
            <a:r>
              <a:rPr sz="2800" spc="-4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end</a:t>
            </a:r>
            <a:r>
              <a:rPr sz="2800" spc="-4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of</a:t>
            </a:r>
            <a:r>
              <a:rPr sz="2800" spc="-7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the</a:t>
            </a:r>
            <a:r>
              <a:rPr sz="2800" spc="-4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A3C29"/>
                </a:solidFill>
                <a:latin typeface="Calibri"/>
                <a:cs typeface="Calibri"/>
              </a:rPr>
              <a:t>second </a:t>
            </a: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week</a:t>
            </a:r>
            <a:r>
              <a:rPr sz="2800" spc="-80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A3C29"/>
                </a:solidFill>
                <a:latin typeface="Calibri"/>
                <a:cs typeface="Calibri"/>
              </a:rPr>
              <a:t>of</a:t>
            </a:r>
            <a:r>
              <a:rPr sz="2800" spc="-65" dirty="0">
                <a:solidFill>
                  <a:srgbClr val="0A3C29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A3C29"/>
                </a:solidFill>
                <a:latin typeface="Calibri"/>
                <a:cs typeface="Calibri"/>
              </a:rPr>
              <a:t>semester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A3C29"/>
                </a:solidFill>
              </a:rPr>
              <a:t>What</a:t>
            </a:r>
            <a:r>
              <a:rPr spc="-110" dirty="0">
                <a:solidFill>
                  <a:srgbClr val="0A3C29"/>
                </a:solidFill>
              </a:rPr>
              <a:t> </a:t>
            </a:r>
            <a:r>
              <a:rPr dirty="0">
                <a:solidFill>
                  <a:srgbClr val="0A3C29"/>
                </a:solidFill>
              </a:rPr>
              <a:t>We</a:t>
            </a:r>
            <a:r>
              <a:rPr spc="-110" dirty="0">
                <a:solidFill>
                  <a:srgbClr val="0A3C29"/>
                </a:solidFill>
              </a:rPr>
              <a:t> </a:t>
            </a:r>
            <a:r>
              <a:rPr spc="-20" dirty="0">
                <a:solidFill>
                  <a:srgbClr val="0A3C29"/>
                </a:solidFill>
              </a:rPr>
              <a:t>Need</a:t>
            </a:r>
            <a:r>
              <a:rPr lang="en-US" spc="-20" dirty="0">
                <a:solidFill>
                  <a:srgbClr val="0A3C29"/>
                </a:solidFill>
              </a:rPr>
              <a:t> for Application</a:t>
            </a:r>
            <a:endParaRPr spc="-20" dirty="0">
              <a:solidFill>
                <a:srgbClr val="0A3C29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865"/>
              </a:spcBef>
              <a:buClr>
                <a:srgbClr val="D0CA81"/>
              </a:buClr>
              <a:buFont typeface="Arial"/>
              <a:buChar char="•"/>
              <a:tabLst>
                <a:tab pos="354965" algn="l"/>
              </a:tabLst>
            </a:pPr>
            <a:r>
              <a:rPr sz="3200" dirty="0"/>
              <a:t>Completed</a:t>
            </a:r>
            <a:r>
              <a:rPr sz="3200" spc="-60" dirty="0"/>
              <a:t> </a:t>
            </a:r>
            <a:r>
              <a:rPr sz="3200" u="sng" dirty="0">
                <a:solidFill>
                  <a:srgbClr val="0070C0"/>
                </a:solidFill>
                <a:uFill>
                  <a:solidFill>
                    <a:srgbClr val="D0CA81"/>
                  </a:solidFill>
                </a:uFill>
              </a:rPr>
              <a:t>Qualtrics</a:t>
            </a:r>
            <a:r>
              <a:rPr sz="3200" spc="-50" dirty="0">
                <a:solidFill>
                  <a:srgbClr val="D0CA81"/>
                </a:solidFill>
              </a:rPr>
              <a:t> </a:t>
            </a:r>
            <a:r>
              <a:rPr sz="3200" spc="-10" dirty="0"/>
              <a:t>Survey</a:t>
            </a:r>
            <a:endParaRPr sz="3200" dirty="0"/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lr>
                <a:srgbClr val="D0CA81"/>
              </a:buClr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006FC0"/>
                </a:solidFill>
              </a:rPr>
              <a:t>Repeatable</a:t>
            </a:r>
            <a:r>
              <a:rPr sz="3200" spc="-60" dirty="0">
                <a:solidFill>
                  <a:srgbClr val="006FC0"/>
                </a:solidFill>
              </a:rPr>
              <a:t> </a:t>
            </a:r>
            <a:r>
              <a:rPr sz="3200" dirty="0">
                <a:solidFill>
                  <a:srgbClr val="006FC0"/>
                </a:solidFill>
              </a:rPr>
              <a:t>grade</a:t>
            </a:r>
            <a:r>
              <a:rPr sz="3200" spc="-45" dirty="0">
                <a:solidFill>
                  <a:srgbClr val="006FC0"/>
                </a:solidFill>
              </a:rPr>
              <a:t> </a:t>
            </a:r>
            <a:r>
              <a:rPr sz="3200" dirty="0">
                <a:solidFill>
                  <a:srgbClr val="006FC0"/>
                </a:solidFill>
              </a:rPr>
              <a:t>%</a:t>
            </a:r>
            <a:r>
              <a:rPr sz="3200" spc="-45" dirty="0">
                <a:solidFill>
                  <a:srgbClr val="006FC0"/>
                </a:solidFill>
              </a:rPr>
              <a:t> </a:t>
            </a:r>
            <a:r>
              <a:rPr sz="3200" dirty="0">
                <a:solidFill>
                  <a:srgbClr val="006FC0"/>
                </a:solidFill>
              </a:rPr>
              <a:t>of</a:t>
            </a:r>
            <a:r>
              <a:rPr sz="3200" spc="-50" dirty="0">
                <a:solidFill>
                  <a:srgbClr val="006FC0"/>
                </a:solidFill>
              </a:rPr>
              <a:t> </a:t>
            </a:r>
            <a:r>
              <a:rPr sz="3200" dirty="0">
                <a:solidFill>
                  <a:srgbClr val="006FC0"/>
                </a:solidFill>
              </a:rPr>
              <a:t>fully</a:t>
            </a:r>
            <a:r>
              <a:rPr sz="3200" spc="-20" dirty="0">
                <a:solidFill>
                  <a:srgbClr val="006FC0"/>
                </a:solidFill>
              </a:rPr>
              <a:t> </a:t>
            </a:r>
            <a:r>
              <a:rPr sz="3200" dirty="0">
                <a:solidFill>
                  <a:srgbClr val="006FC0"/>
                </a:solidFill>
              </a:rPr>
              <a:t>online</a:t>
            </a:r>
            <a:r>
              <a:rPr sz="3200" spc="-20" dirty="0">
                <a:solidFill>
                  <a:srgbClr val="006FC0"/>
                </a:solidFill>
              </a:rPr>
              <a:t> </a:t>
            </a:r>
            <a:r>
              <a:rPr sz="3200" dirty="0">
                <a:solidFill>
                  <a:srgbClr val="006FC0"/>
                </a:solidFill>
              </a:rPr>
              <a:t>section</a:t>
            </a:r>
            <a:r>
              <a:rPr sz="3200" spc="-40" dirty="0">
                <a:solidFill>
                  <a:srgbClr val="006FC0"/>
                </a:solidFill>
              </a:rPr>
              <a:t> </a:t>
            </a:r>
            <a:r>
              <a:rPr sz="3200" spc="-25" dirty="0">
                <a:solidFill>
                  <a:srgbClr val="006FC0"/>
                </a:solidFill>
              </a:rPr>
              <a:t>and </a:t>
            </a:r>
            <a:r>
              <a:rPr sz="3200" dirty="0">
                <a:solidFill>
                  <a:srgbClr val="006FC0"/>
                </a:solidFill>
              </a:rPr>
              <a:t>FTF/hybrid</a:t>
            </a:r>
            <a:r>
              <a:rPr sz="3200" spc="-60" dirty="0">
                <a:solidFill>
                  <a:srgbClr val="006FC0"/>
                </a:solidFill>
              </a:rPr>
              <a:t> </a:t>
            </a:r>
            <a:r>
              <a:rPr sz="3200" dirty="0">
                <a:solidFill>
                  <a:srgbClr val="006FC0"/>
                </a:solidFill>
              </a:rPr>
              <a:t>sections</a:t>
            </a:r>
            <a:r>
              <a:rPr sz="3200" spc="-75" dirty="0">
                <a:solidFill>
                  <a:srgbClr val="006FC0"/>
                </a:solidFill>
              </a:rPr>
              <a:t> </a:t>
            </a:r>
            <a:r>
              <a:rPr sz="3200" dirty="0">
                <a:solidFill>
                  <a:srgbClr val="006FC0"/>
                </a:solidFill>
              </a:rPr>
              <a:t>(DFW</a:t>
            </a:r>
            <a:r>
              <a:rPr sz="3200" spc="-60" dirty="0">
                <a:solidFill>
                  <a:srgbClr val="006FC0"/>
                </a:solidFill>
              </a:rPr>
              <a:t> </a:t>
            </a:r>
            <a:r>
              <a:rPr sz="3200" spc="-10" dirty="0">
                <a:solidFill>
                  <a:srgbClr val="006FC0"/>
                </a:solidFill>
              </a:rPr>
              <a:t>rates)</a:t>
            </a:r>
            <a:endParaRPr sz="3200" dirty="0"/>
          </a:p>
          <a:p>
            <a:pPr marL="355600" marR="92075" indent="-342900">
              <a:lnSpc>
                <a:spcPct val="100000"/>
              </a:lnSpc>
              <a:spcBef>
                <a:spcPts val="765"/>
              </a:spcBef>
              <a:buClr>
                <a:srgbClr val="D0CA81"/>
              </a:buClr>
              <a:buFont typeface="Arial"/>
              <a:buChar char="•"/>
              <a:tabLst>
                <a:tab pos="355600" algn="l"/>
              </a:tabLst>
            </a:pPr>
            <a:r>
              <a:rPr sz="3200" dirty="0"/>
              <a:t>Procedures</a:t>
            </a:r>
            <a:r>
              <a:rPr sz="3200" spc="-105" dirty="0"/>
              <a:t> </a:t>
            </a:r>
            <a:r>
              <a:rPr sz="3200" dirty="0"/>
              <a:t>to</a:t>
            </a:r>
            <a:r>
              <a:rPr sz="3200" spc="-65" dirty="0"/>
              <a:t> </a:t>
            </a:r>
            <a:r>
              <a:rPr sz="3200" dirty="0"/>
              <a:t>ensure</a:t>
            </a:r>
            <a:r>
              <a:rPr sz="3200" spc="-80" dirty="0"/>
              <a:t> </a:t>
            </a:r>
            <a:r>
              <a:rPr sz="3200" dirty="0"/>
              <a:t>academic</a:t>
            </a:r>
            <a:r>
              <a:rPr sz="3200" spc="-65" dirty="0"/>
              <a:t> </a:t>
            </a:r>
            <a:r>
              <a:rPr sz="3200" dirty="0"/>
              <a:t>integrity</a:t>
            </a:r>
            <a:r>
              <a:rPr sz="3200" spc="-65" dirty="0"/>
              <a:t> </a:t>
            </a:r>
            <a:r>
              <a:rPr sz="3200" spc="-25" dirty="0"/>
              <a:t>of </a:t>
            </a:r>
            <a:r>
              <a:rPr sz="3200" dirty="0"/>
              <a:t>student</a:t>
            </a:r>
            <a:r>
              <a:rPr sz="3200" spc="-80" dirty="0"/>
              <a:t> </a:t>
            </a:r>
            <a:r>
              <a:rPr sz="3200" dirty="0"/>
              <a:t>performance</a:t>
            </a:r>
            <a:r>
              <a:rPr sz="3200" spc="-75" dirty="0"/>
              <a:t> </a:t>
            </a:r>
            <a:r>
              <a:rPr sz="3200" dirty="0"/>
              <a:t>(e.g.</a:t>
            </a:r>
            <a:r>
              <a:rPr sz="3200" spc="-80" dirty="0"/>
              <a:t> </a:t>
            </a:r>
            <a:r>
              <a:rPr sz="3200" spc="-10" dirty="0"/>
              <a:t>TurnItIn,</a:t>
            </a:r>
            <a:r>
              <a:rPr sz="3200" spc="-35" dirty="0"/>
              <a:t> </a:t>
            </a:r>
            <a:r>
              <a:rPr sz="3200" spc="-10" dirty="0"/>
              <a:t>proctored exams)</a:t>
            </a:r>
            <a:endParaRPr sz="3200" dirty="0"/>
          </a:p>
          <a:p>
            <a:pPr marL="354965" indent="-342265">
              <a:lnSpc>
                <a:spcPct val="100000"/>
              </a:lnSpc>
              <a:spcBef>
                <a:spcPts val="770"/>
              </a:spcBef>
              <a:buClr>
                <a:srgbClr val="D0CA81"/>
              </a:buClr>
              <a:buFont typeface="Arial"/>
              <a:buChar char="•"/>
              <a:tabLst>
                <a:tab pos="354965" algn="l"/>
              </a:tabLst>
            </a:pPr>
            <a:r>
              <a:rPr sz="3200" spc="-10" dirty="0"/>
              <a:t>Syllabus</a:t>
            </a:r>
            <a:endParaRPr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29000" y="100584"/>
            <a:ext cx="5077967" cy="5792723"/>
          </a:xfrm>
          <a:prstGeom prst="rect">
            <a:avLst/>
          </a:prstGeom>
        </p:spPr>
      </p:pic>
      <p:sp>
        <p:nvSpPr>
          <p:cNvPr id="5" name="object 3">
            <a:extLst>
              <a:ext uri="{FF2B5EF4-FFF2-40B4-BE49-F238E27FC236}">
                <a16:creationId xmlns:a16="http://schemas.microsoft.com/office/drawing/2014/main" id="{582CB222-5F2F-4423-A769-F243FBFC2B16}"/>
              </a:ext>
            </a:extLst>
          </p:cNvPr>
          <p:cNvSpPr txBox="1"/>
          <p:nvPr/>
        </p:nvSpPr>
        <p:spPr>
          <a:xfrm>
            <a:off x="381001" y="1510385"/>
            <a:ext cx="2743200" cy="1703672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865"/>
              </a:spcBef>
              <a:buClr>
                <a:srgbClr val="D0CA81"/>
              </a:buClr>
              <a:tabLst>
                <a:tab pos="354965" algn="l"/>
              </a:tabLst>
            </a:pPr>
            <a:r>
              <a:rPr lang="en-US" sz="2400" dirty="0">
                <a:solidFill>
                  <a:srgbClr val="0A3C29"/>
                </a:solidFill>
                <a:latin typeface="Calibri"/>
                <a:cs typeface="Calibri"/>
              </a:rPr>
              <a:t>Grade distribution comparison: </a:t>
            </a:r>
          </a:p>
          <a:p>
            <a:pPr marL="12700" algn="ctr">
              <a:lnSpc>
                <a:spcPct val="100000"/>
              </a:lnSpc>
              <a:spcBef>
                <a:spcPts val="865"/>
              </a:spcBef>
              <a:buClr>
                <a:srgbClr val="D0CA81"/>
              </a:buClr>
              <a:tabLst>
                <a:tab pos="354965" algn="l"/>
              </a:tabLst>
            </a:pPr>
            <a:r>
              <a:rPr lang="en-US" sz="2400" dirty="0">
                <a:solidFill>
                  <a:srgbClr val="0A3C29"/>
                </a:solidFill>
                <a:latin typeface="Calibri"/>
                <a:cs typeface="Calibri"/>
              </a:rPr>
              <a:t>Fully online vs. Not fully online</a:t>
            </a: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00" y="170688"/>
            <a:ext cx="7050011" cy="5430011"/>
          </a:xfrm>
          <a:prstGeom prst="rect">
            <a:avLst/>
          </a:prstGeom>
        </p:spPr>
      </p:pic>
      <p:sp>
        <p:nvSpPr>
          <p:cNvPr id="3" name="object 3">
            <a:extLst>
              <a:ext uri="{FF2B5EF4-FFF2-40B4-BE49-F238E27FC236}">
                <a16:creationId xmlns:a16="http://schemas.microsoft.com/office/drawing/2014/main" id="{2BEEA9A5-ED03-4BF1-96F7-64E4B763A99F}"/>
              </a:ext>
            </a:extLst>
          </p:cNvPr>
          <p:cNvSpPr txBox="1"/>
          <p:nvPr/>
        </p:nvSpPr>
        <p:spPr>
          <a:xfrm>
            <a:off x="5943600" y="1725328"/>
            <a:ext cx="2743200" cy="133434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865"/>
              </a:spcBef>
              <a:buClr>
                <a:srgbClr val="D0CA81"/>
              </a:buClr>
              <a:tabLst>
                <a:tab pos="354965" algn="l"/>
              </a:tabLst>
            </a:pPr>
            <a:r>
              <a:rPr lang="en-US" sz="2400" dirty="0">
                <a:solidFill>
                  <a:srgbClr val="0A3C29"/>
                </a:solidFill>
                <a:latin typeface="Calibri"/>
                <a:cs typeface="Calibri"/>
              </a:rPr>
              <a:t>Grade distribution comparison: </a:t>
            </a:r>
          </a:p>
          <a:p>
            <a:pPr marL="12700" algn="ctr">
              <a:lnSpc>
                <a:spcPct val="100000"/>
              </a:lnSpc>
              <a:spcBef>
                <a:spcPts val="865"/>
              </a:spcBef>
              <a:buClr>
                <a:srgbClr val="D0CA81"/>
              </a:buClr>
              <a:tabLst>
                <a:tab pos="354965" algn="l"/>
              </a:tabLst>
            </a:pPr>
            <a:r>
              <a:rPr lang="en-US" sz="2400" dirty="0">
                <a:solidFill>
                  <a:srgbClr val="0A3C29"/>
                </a:solidFill>
                <a:latin typeface="Calibri"/>
                <a:cs typeface="Calibri"/>
              </a:rPr>
              <a:t>Fully online only</a:t>
            </a: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</TotalTime>
  <Words>470</Words>
  <Application>Microsoft Office PowerPoint</Application>
  <PresentationFormat>On-screen Show (4:3)</PresentationFormat>
  <Paragraphs>64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CourseMatch Program</vt:lpstr>
      <vt:lpstr>Overview</vt:lpstr>
      <vt:lpstr>What is CourseMatch?</vt:lpstr>
      <vt:lpstr>Why Participate?</vt:lpstr>
      <vt:lpstr>CourseMatch Criteria</vt:lpstr>
      <vt:lpstr>Application Process</vt:lpstr>
      <vt:lpstr>What We Need for Application</vt:lpstr>
      <vt:lpstr>PowerPoint Presentation</vt:lpstr>
      <vt:lpstr>PowerPoint Presentation</vt:lpstr>
      <vt:lpstr>How To Obtain DFW Rate</vt:lpstr>
      <vt:lpstr>How To Obtain DFW Rate</vt:lpstr>
      <vt:lpstr>Summary</vt:lpstr>
      <vt:lpstr>Online Teaching</vt:lpstr>
      <vt:lpstr>Thank you</vt:lpstr>
    </vt:vector>
  </TitlesOfParts>
  <Company>Page Design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</dc:creator>
  <cp:lastModifiedBy>Gardner, Sharyn</cp:lastModifiedBy>
  <cp:revision>7</cp:revision>
  <dcterms:created xsi:type="dcterms:W3CDTF">2023-09-13T15:22:14Z</dcterms:created>
  <dcterms:modified xsi:type="dcterms:W3CDTF">2025-03-20T00:38:50Z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2022-09-30T00:00:00Z</vt:filetime>
  </property>
  <property fmtid="{D5CDD505-2E9C-101B-9397-08002B2CF9AE}" pid="3" name="Creator">
    <vt:lpwstr>Acrobat PDFMaker 22 for PowerPoint</vt:lpwstr>
  </property>
  <property fmtid="{D5CDD505-2E9C-101B-9397-08002B2CF9AE}" pid="4" name="LastSaved">
    <vt:filetime>2023-09-13T00:00:00Z</vt:filetime>
  </property>
  <property fmtid="{D5CDD505-2E9C-101B-9397-08002B2CF9AE}" pid="5" name="Producer">
    <vt:lpwstr>Adobe PDF Library 22.2.244</vt:lpwstr>
  </property>
</Properties>
</file>